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6"/>
  </p:notesMasterIdLst>
  <p:sldIdLst>
    <p:sldId id="256" r:id="rId2"/>
    <p:sldId id="263" r:id="rId3"/>
    <p:sldId id="261" r:id="rId4"/>
    <p:sldId id="268" r:id="rId5"/>
    <p:sldId id="264" r:id="rId6"/>
    <p:sldId id="265" r:id="rId7"/>
    <p:sldId id="266" r:id="rId8"/>
    <p:sldId id="267" r:id="rId9"/>
    <p:sldId id="269" r:id="rId10"/>
    <p:sldId id="277" r:id="rId11"/>
    <p:sldId id="280" r:id="rId12"/>
    <p:sldId id="283" r:id="rId13"/>
    <p:sldId id="284" r:id="rId14"/>
    <p:sldId id="276" r:id="rId15"/>
    <p:sldId id="286" r:id="rId16"/>
    <p:sldId id="287" r:id="rId17"/>
    <p:sldId id="279" r:id="rId18"/>
    <p:sldId id="285" r:id="rId19"/>
    <p:sldId id="299" r:id="rId20"/>
    <p:sldId id="274" r:id="rId21"/>
    <p:sldId id="278" r:id="rId22"/>
    <p:sldId id="295" r:id="rId23"/>
    <p:sldId id="294" r:id="rId24"/>
    <p:sldId id="292" r:id="rId25"/>
    <p:sldId id="291" r:id="rId26"/>
    <p:sldId id="293" r:id="rId27"/>
    <p:sldId id="289" r:id="rId28"/>
    <p:sldId id="290" r:id="rId29"/>
    <p:sldId id="297" r:id="rId30"/>
    <p:sldId id="288" r:id="rId31"/>
    <p:sldId id="296" r:id="rId32"/>
    <p:sldId id="272" r:id="rId33"/>
    <p:sldId id="298" r:id="rId34"/>
    <p:sldId id="259" r:id="rId35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67860" autoAdjust="0"/>
  </p:normalViewPr>
  <p:slideViewPr>
    <p:cSldViewPr snapToGrid="0">
      <p:cViewPr varScale="1">
        <p:scale>
          <a:sx n="60" d="100"/>
          <a:sy n="60" d="100"/>
        </p:scale>
        <p:origin x="203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654AD8-E933-41BF-B9F8-9FFBC75B208B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5A41583-8C82-4C2A-AC80-3C050687E9DB}">
      <dgm:prSet phldrT="[Text]" custT="1"/>
      <dgm:spPr/>
      <dgm:t>
        <a:bodyPr/>
        <a:lstStyle/>
        <a:p>
          <a:r>
            <a:rPr lang="en-SG" sz="1800" dirty="0" smtClean="0"/>
            <a:t>Satellite hotspot data</a:t>
          </a:r>
          <a:endParaRPr lang="en-SG" sz="1800" dirty="0"/>
        </a:p>
      </dgm:t>
    </dgm:pt>
    <dgm:pt modelId="{A01AB27A-825D-4EE1-8B0A-6AA2D3697318}" type="parTrans" cxnId="{C790ADD1-2743-4AEC-9EC9-DE1163AB0ACC}">
      <dgm:prSet/>
      <dgm:spPr/>
      <dgm:t>
        <a:bodyPr/>
        <a:lstStyle/>
        <a:p>
          <a:endParaRPr lang="en-SG" sz="2800"/>
        </a:p>
      </dgm:t>
    </dgm:pt>
    <dgm:pt modelId="{3AB44423-48F7-4404-92D4-0BB7901BAA40}" type="sibTrans" cxnId="{C790ADD1-2743-4AEC-9EC9-DE1163AB0ACC}">
      <dgm:prSet/>
      <dgm:spPr/>
      <dgm:t>
        <a:bodyPr/>
        <a:lstStyle/>
        <a:p>
          <a:endParaRPr lang="en-SG" sz="2800"/>
        </a:p>
      </dgm:t>
    </dgm:pt>
    <dgm:pt modelId="{7A1ACDDB-D627-4137-ADEB-45EAFE6F428D}">
      <dgm:prSet phldrT="[Text]" custT="1"/>
      <dgm:spPr/>
      <dgm:t>
        <a:bodyPr/>
        <a:lstStyle/>
        <a:p>
          <a:r>
            <a:rPr lang="en-SG" sz="1200" dirty="0" smtClean="0"/>
            <a:t>TERRA</a:t>
          </a:r>
          <a:endParaRPr lang="en-SG" sz="1200" dirty="0"/>
        </a:p>
      </dgm:t>
    </dgm:pt>
    <dgm:pt modelId="{F50DF5C5-07A7-4AAD-8858-6233AA4BBA6B}" type="parTrans" cxnId="{B2928F99-8DD4-464B-8F5F-E217627AF95C}">
      <dgm:prSet/>
      <dgm:spPr/>
      <dgm:t>
        <a:bodyPr/>
        <a:lstStyle/>
        <a:p>
          <a:endParaRPr lang="en-SG" sz="2800"/>
        </a:p>
      </dgm:t>
    </dgm:pt>
    <dgm:pt modelId="{DB871D70-F036-48C4-BA42-2B787F72390B}" type="sibTrans" cxnId="{B2928F99-8DD4-464B-8F5F-E217627AF95C}">
      <dgm:prSet/>
      <dgm:spPr/>
      <dgm:t>
        <a:bodyPr/>
        <a:lstStyle/>
        <a:p>
          <a:endParaRPr lang="en-SG" sz="2800"/>
        </a:p>
      </dgm:t>
    </dgm:pt>
    <dgm:pt modelId="{8B809467-DE21-4F1F-9083-53BF3278F902}">
      <dgm:prSet phldrT="[Text]" custT="1"/>
      <dgm:spPr/>
      <dgm:t>
        <a:bodyPr/>
        <a:lstStyle/>
        <a:p>
          <a:r>
            <a:rPr lang="en-SG" sz="1200" dirty="0" smtClean="0"/>
            <a:t>AQUA</a:t>
          </a:r>
          <a:endParaRPr lang="en-SG" sz="1200" dirty="0"/>
        </a:p>
      </dgm:t>
    </dgm:pt>
    <dgm:pt modelId="{61C35A95-B95D-4920-ACD4-D8BC41751DD8}" type="parTrans" cxnId="{CE4DDC3C-4B3D-40E2-8C1A-F2140ADDE716}">
      <dgm:prSet/>
      <dgm:spPr/>
      <dgm:t>
        <a:bodyPr/>
        <a:lstStyle/>
        <a:p>
          <a:endParaRPr lang="en-SG" sz="2800"/>
        </a:p>
      </dgm:t>
    </dgm:pt>
    <dgm:pt modelId="{BD23A2C5-FB1D-4BAC-9CD8-C0B83BB2780F}" type="sibTrans" cxnId="{CE4DDC3C-4B3D-40E2-8C1A-F2140ADDE716}">
      <dgm:prSet/>
      <dgm:spPr/>
      <dgm:t>
        <a:bodyPr/>
        <a:lstStyle/>
        <a:p>
          <a:endParaRPr lang="en-SG" sz="2800"/>
        </a:p>
      </dgm:t>
    </dgm:pt>
    <dgm:pt modelId="{7569558A-1B20-4EAE-8E3F-0C2C57E5633D}">
      <dgm:prSet phldrT="[Text]" custT="1"/>
      <dgm:spPr/>
      <dgm:t>
        <a:bodyPr/>
        <a:lstStyle/>
        <a:p>
          <a:r>
            <a:rPr lang="en-SG" sz="1800" dirty="0" smtClean="0"/>
            <a:t>Pre-processing</a:t>
          </a:r>
          <a:endParaRPr lang="en-SG" sz="1800" dirty="0"/>
        </a:p>
      </dgm:t>
    </dgm:pt>
    <dgm:pt modelId="{046C15C6-425F-4F4B-BE7C-AE446890C1A9}" type="parTrans" cxnId="{D559B404-8D5A-434A-B548-DEFD72DB3187}">
      <dgm:prSet/>
      <dgm:spPr/>
      <dgm:t>
        <a:bodyPr/>
        <a:lstStyle/>
        <a:p>
          <a:endParaRPr lang="en-SG" sz="2800"/>
        </a:p>
      </dgm:t>
    </dgm:pt>
    <dgm:pt modelId="{4DAD642B-21EC-47DB-B7A7-369D9B3B24D2}" type="sibTrans" cxnId="{D559B404-8D5A-434A-B548-DEFD72DB3187}">
      <dgm:prSet/>
      <dgm:spPr/>
      <dgm:t>
        <a:bodyPr/>
        <a:lstStyle/>
        <a:p>
          <a:endParaRPr lang="en-SG" sz="2800"/>
        </a:p>
      </dgm:t>
    </dgm:pt>
    <dgm:pt modelId="{3F3047D2-413D-48BB-BAF1-3875B32A4988}">
      <dgm:prSet phldrT="[Text]" custT="1"/>
      <dgm:spPr/>
      <dgm:t>
        <a:bodyPr/>
        <a:lstStyle/>
        <a:p>
          <a:r>
            <a:rPr lang="en-SG" sz="1200" dirty="0" smtClean="0"/>
            <a:t>Quality control</a:t>
          </a:r>
          <a:endParaRPr lang="en-SG" sz="1200" dirty="0"/>
        </a:p>
      </dgm:t>
    </dgm:pt>
    <dgm:pt modelId="{29CE33E0-9B3E-408D-A85C-821900C55F0E}" type="parTrans" cxnId="{2EDF732F-05C7-4F1C-BE33-C41154C40650}">
      <dgm:prSet/>
      <dgm:spPr/>
      <dgm:t>
        <a:bodyPr/>
        <a:lstStyle/>
        <a:p>
          <a:endParaRPr lang="en-SG" sz="2800"/>
        </a:p>
      </dgm:t>
    </dgm:pt>
    <dgm:pt modelId="{9220AC7F-19C0-4521-91FB-B68C7ED18202}" type="sibTrans" cxnId="{2EDF732F-05C7-4F1C-BE33-C41154C40650}">
      <dgm:prSet/>
      <dgm:spPr/>
      <dgm:t>
        <a:bodyPr/>
        <a:lstStyle/>
        <a:p>
          <a:endParaRPr lang="en-SG" sz="2800"/>
        </a:p>
      </dgm:t>
    </dgm:pt>
    <dgm:pt modelId="{0C4D7A4F-E9B9-4CF8-96CE-54097623ED2E}">
      <dgm:prSet phldrT="[Text]" custT="1"/>
      <dgm:spPr/>
      <dgm:t>
        <a:bodyPr/>
        <a:lstStyle/>
        <a:p>
          <a:r>
            <a:rPr lang="en-SG" sz="1200" dirty="0" smtClean="0"/>
            <a:t>Sun glint filter</a:t>
          </a:r>
          <a:endParaRPr lang="en-SG" sz="1200" dirty="0"/>
        </a:p>
      </dgm:t>
    </dgm:pt>
    <dgm:pt modelId="{FE51DB9E-7FA1-4D2A-98CE-20433518A570}" type="parTrans" cxnId="{C0F52BC1-1EA5-4CCE-A961-FEBB291D1A95}">
      <dgm:prSet/>
      <dgm:spPr/>
      <dgm:t>
        <a:bodyPr/>
        <a:lstStyle/>
        <a:p>
          <a:endParaRPr lang="en-SG" sz="2800"/>
        </a:p>
      </dgm:t>
    </dgm:pt>
    <dgm:pt modelId="{2E0644BD-5821-4204-A441-63DB1E2F9606}" type="sibTrans" cxnId="{C0F52BC1-1EA5-4CCE-A961-FEBB291D1A95}">
      <dgm:prSet/>
      <dgm:spPr/>
      <dgm:t>
        <a:bodyPr/>
        <a:lstStyle/>
        <a:p>
          <a:endParaRPr lang="en-SG" sz="2800"/>
        </a:p>
      </dgm:t>
    </dgm:pt>
    <dgm:pt modelId="{24786C46-9D5A-4651-A09C-154B317CADFA}">
      <dgm:prSet phldrT="[Text]" custT="1"/>
      <dgm:spPr/>
      <dgm:t>
        <a:bodyPr/>
        <a:lstStyle/>
        <a:p>
          <a:r>
            <a:rPr lang="en-SG" sz="1800" dirty="0" smtClean="0"/>
            <a:t>Machine Learning Model</a:t>
          </a:r>
          <a:endParaRPr lang="en-SG" sz="1800" dirty="0"/>
        </a:p>
      </dgm:t>
    </dgm:pt>
    <dgm:pt modelId="{4CD5FAEA-3E4A-48C3-95C9-B0C3293FD2D9}" type="parTrans" cxnId="{A99AC30B-DBC8-499D-9BBD-5BF25A325E36}">
      <dgm:prSet/>
      <dgm:spPr/>
      <dgm:t>
        <a:bodyPr/>
        <a:lstStyle/>
        <a:p>
          <a:endParaRPr lang="en-SG" sz="2800"/>
        </a:p>
      </dgm:t>
    </dgm:pt>
    <dgm:pt modelId="{267F150E-B206-433B-B0B2-47715FCD1AC7}" type="sibTrans" cxnId="{A99AC30B-DBC8-499D-9BBD-5BF25A325E36}">
      <dgm:prSet/>
      <dgm:spPr/>
      <dgm:t>
        <a:bodyPr/>
        <a:lstStyle/>
        <a:p>
          <a:endParaRPr lang="en-SG" sz="2800"/>
        </a:p>
      </dgm:t>
    </dgm:pt>
    <dgm:pt modelId="{57293F52-C6EA-46C9-B4EE-B6BD226F64EE}">
      <dgm:prSet phldrT="[Text]" custT="1"/>
      <dgm:spPr/>
      <dgm:t>
        <a:bodyPr/>
        <a:lstStyle/>
        <a:p>
          <a:r>
            <a:rPr lang="en-SG" sz="1200" dirty="0" smtClean="0"/>
            <a:t>Logistic Regression</a:t>
          </a:r>
          <a:endParaRPr lang="en-SG" sz="1200" dirty="0"/>
        </a:p>
      </dgm:t>
    </dgm:pt>
    <dgm:pt modelId="{63FC1CB2-0E7D-4C60-801A-C5C18C9BD9CD}" type="parTrans" cxnId="{E7FDF8C4-4B0C-460E-926A-924C692E2CE3}">
      <dgm:prSet/>
      <dgm:spPr/>
      <dgm:t>
        <a:bodyPr/>
        <a:lstStyle/>
        <a:p>
          <a:endParaRPr lang="en-SG" sz="2800"/>
        </a:p>
      </dgm:t>
    </dgm:pt>
    <dgm:pt modelId="{A77FA074-7882-4C16-A271-286B313FAB39}" type="sibTrans" cxnId="{E7FDF8C4-4B0C-460E-926A-924C692E2CE3}">
      <dgm:prSet/>
      <dgm:spPr/>
      <dgm:t>
        <a:bodyPr/>
        <a:lstStyle/>
        <a:p>
          <a:endParaRPr lang="en-SG" sz="2800"/>
        </a:p>
      </dgm:t>
    </dgm:pt>
    <dgm:pt modelId="{62036BE0-5942-4C1A-9100-F01CC0A2F481}">
      <dgm:prSet phldrT="[Text]" custT="1"/>
      <dgm:spPr/>
      <dgm:t>
        <a:bodyPr/>
        <a:lstStyle/>
        <a:p>
          <a:r>
            <a:rPr lang="en-SG" sz="1800" dirty="0" smtClean="0"/>
            <a:t>Training &amp; Verification</a:t>
          </a:r>
          <a:endParaRPr lang="en-SG" sz="1800" dirty="0"/>
        </a:p>
      </dgm:t>
    </dgm:pt>
    <dgm:pt modelId="{A2CE5DD9-3AD8-4A21-B921-8761B1416D22}" type="parTrans" cxnId="{C51F0532-916A-4B63-BE4A-53A01B5B4101}">
      <dgm:prSet/>
      <dgm:spPr/>
      <dgm:t>
        <a:bodyPr/>
        <a:lstStyle/>
        <a:p>
          <a:endParaRPr lang="en-SG" sz="2800"/>
        </a:p>
      </dgm:t>
    </dgm:pt>
    <dgm:pt modelId="{B0F4B27A-7017-4574-BE09-0700477607B5}" type="sibTrans" cxnId="{C51F0532-916A-4B63-BE4A-53A01B5B4101}">
      <dgm:prSet/>
      <dgm:spPr/>
      <dgm:t>
        <a:bodyPr/>
        <a:lstStyle/>
        <a:p>
          <a:endParaRPr lang="en-SG" sz="2800"/>
        </a:p>
      </dgm:t>
    </dgm:pt>
    <dgm:pt modelId="{D6C2578D-51EC-45B0-8A30-53C0DC501518}">
      <dgm:prSet phldrT="[Text]" custT="1"/>
      <dgm:spPr/>
      <dgm:t>
        <a:bodyPr/>
        <a:lstStyle/>
        <a:p>
          <a:r>
            <a:rPr lang="en-SG" sz="1200" dirty="0" smtClean="0"/>
            <a:t>NOAA-20</a:t>
          </a:r>
          <a:endParaRPr lang="en-SG" sz="1200" dirty="0"/>
        </a:p>
      </dgm:t>
    </dgm:pt>
    <dgm:pt modelId="{6851BB76-EE56-4E25-AA44-2F538D85476F}" type="parTrans" cxnId="{8180BD11-B8E0-48F3-AF02-5317826C15AE}">
      <dgm:prSet/>
      <dgm:spPr/>
      <dgm:t>
        <a:bodyPr/>
        <a:lstStyle/>
        <a:p>
          <a:endParaRPr lang="en-SG" sz="2800"/>
        </a:p>
      </dgm:t>
    </dgm:pt>
    <dgm:pt modelId="{EC515C57-11A1-4AFF-8817-6EC37F8BCEA6}" type="sibTrans" cxnId="{8180BD11-B8E0-48F3-AF02-5317826C15AE}">
      <dgm:prSet/>
      <dgm:spPr/>
      <dgm:t>
        <a:bodyPr/>
        <a:lstStyle/>
        <a:p>
          <a:endParaRPr lang="en-SG" sz="2800"/>
        </a:p>
      </dgm:t>
    </dgm:pt>
    <dgm:pt modelId="{CDDD0D81-B639-4F15-BE2B-72656B74B678}">
      <dgm:prSet phldrT="[Text]" custT="1"/>
      <dgm:spPr/>
      <dgm:t>
        <a:bodyPr/>
        <a:lstStyle/>
        <a:p>
          <a:r>
            <a:rPr lang="en-SG" sz="1200" dirty="0" err="1" smtClean="0"/>
            <a:t>Suomi</a:t>
          </a:r>
          <a:r>
            <a:rPr lang="en-SG" sz="1200" dirty="0" smtClean="0"/>
            <a:t>-NPP</a:t>
          </a:r>
          <a:endParaRPr lang="en-SG" sz="1200" dirty="0"/>
        </a:p>
      </dgm:t>
    </dgm:pt>
    <dgm:pt modelId="{77276E23-C1F5-4150-AF4F-1ADDB06876A0}" type="parTrans" cxnId="{426BE5C9-42E8-4F12-9386-F0EBFFD2CD47}">
      <dgm:prSet/>
      <dgm:spPr/>
      <dgm:t>
        <a:bodyPr/>
        <a:lstStyle/>
        <a:p>
          <a:endParaRPr lang="en-SG" sz="2800"/>
        </a:p>
      </dgm:t>
    </dgm:pt>
    <dgm:pt modelId="{3981D6AC-23D5-4DDD-BCAD-14145803ABE8}" type="sibTrans" cxnId="{426BE5C9-42E8-4F12-9386-F0EBFFD2CD47}">
      <dgm:prSet/>
      <dgm:spPr/>
      <dgm:t>
        <a:bodyPr/>
        <a:lstStyle/>
        <a:p>
          <a:endParaRPr lang="en-SG" sz="2800"/>
        </a:p>
      </dgm:t>
    </dgm:pt>
    <dgm:pt modelId="{4F175C4D-45A4-44F4-8927-400CED63EE3B}">
      <dgm:prSet phldrT="[Text]" custT="1"/>
      <dgm:spPr/>
      <dgm:t>
        <a:bodyPr/>
        <a:lstStyle/>
        <a:p>
          <a:r>
            <a:rPr lang="en-SG" sz="1200" dirty="0" smtClean="0"/>
            <a:t>Himawari-8</a:t>
          </a:r>
          <a:endParaRPr lang="en-SG" sz="1200" dirty="0"/>
        </a:p>
      </dgm:t>
    </dgm:pt>
    <dgm:pt modelId="{7A54C99F-E766-4DD5-B21A-22E7D4623F47}" type="parTrans" cxnId="{11C09BAB-4DF2-4325-8ED8-4CBEE0EC048B}">
      <dgm:prSet/>
      <dgm:spPr/>
      <dgm:t>
        <a:bodyPr/>
        <a:lstStyle/>
        <a:p>
          <a:endParaRPr lang="en-SG" sz="2800"/>
        </a:p>
      </dgm:t>
    </dgm:pt>
    <dgm:pt modelId="{B0DE0C77-552E-40BF-96F2-E18430454AE5}" type="sibTrans" cxnId="{11C09BAB-4DF2-4325-8ED8-4CBEE0EC048B}">
      <dgm:prSet/>
      <dgm:spPr/>
      <dgm:t>
        <a:bodyPr/>
        <a:lstStyle/>
        <a:p>
          <a:endParaRPr lang="en-SG" sz="2800"/>
        </a:p>
      </dgm:t>
    </dgm:pt>
    <dgm:pt modelId="{D9A86B6B-8F86-476A-B2F2-BE2AA02E3783}">
      <dgm:prSet phldrT="[Text]" custT="1"/>
      <dgm:spPr/>
      <dgm:t>
        <a:bodyPr/>
        <a:lstStyle/>
        <a:p>
          <a:r>
            <a:rPr lang="en-SG" sz="1200" dirty="0" err="1" smtClean="0"/>
            <a:t>Regridding</a:t>
          </a:r>
          <a:endParaRPr lang="en-SG" sz="1200" dirty="0"/>
        </a:p>
      </dgm:t>
    </dgm:pt>
    <dgm:pt modelId="{7580E84D-D23A-42E6-B85B-64C5C357167B}" type="parTrans" cxnId="{29E9FF35-CCE1-4489-A2B8-0EFDC09C0DCE}">
      <dgm:prSet/>
      <dgm:spPr/>
      <dgm:t>
        <a:bodyPr/>
        <a:lstStyle/>
        <a:p>
          <a:endParaRPr lang="en-SG" sz="2800"/>
        </a:p>
      </dgm:t>
    </dgm:pt>
    <dgm:pt modelId="{EA179691-1E45-46B3-AF11-DDFA1BCD2C4A}" type="sibTrans" cxnId="{29E9FF35-CCE1-4489-A2B8-0EFDC09C0DCE}">
      <dgm:prSet/>
      <dgm:spPr/>
      <dgm:t>
        <a:bodyPr/>
        <a:lstStyle/>
        <a:p>
          <a:endParaRPr lang="en-SG" sz="2800"/>
        </a:p>
      </dgm:t>
    </dgm:pt>
    <dgm:pt modelId="{839EAE38-E3A5-491F-B8A0-4CCC913290AE}">
      <dgm:prSet phldrT="[Text]" custT="1"/>
      <dgm:spPr/>
      <dgm:t>
        <a:bodyPr/>
        <a:lstStyle/>
        <a:p>
          <a:r>
            <a:rPr lang="en-SG" sz="1200" dirty="0" smtClean="0"/>
            <a:t>Temporal Aggregation</a:t>
          </a:r>
          <a:endParaRPr lang="en-SG" sz="1200" dirty="0"/>
        </a:p>
      </dgm:t>
    </dgm:pt>
    <dgm:pt modelId="{8C519CD0-5FA6-41E9-80FF-7D3F744C7D11}" type="parTrans" cxnId="{377089F5-48FB-4FD7-B96D-35F15F358861}">
      <dgm:prSet/>
      <dgm:spPr/>
      <dgm:t>
        <a:bodyPr/>
        <a:lstStyle/>
        <a:p>
          <a:endParaRPr lang="en-SG" sz="2800"/>
        </a:p>
      </dgm:t>
    </dgm:pt>
    <dgm:pt modelId="{37440BBB-FDA9-48D6-A177-5A290BCC5541}" type="sibTrans" cxnId="{377089F5-48FB-4FD7-B96D-35F15F358861}">
      <dgm:prSet/>
      <dgm:spPr/>
      <dgm:t>
        <a:bodyPr/>
        <a:lstStyle/>
        <a:p>
          <a:endParaRPr lang="en-SG" sz="2800"/>
        </a:p>
      </dgm:t>
    </dgm:pt>
    <dgm:pt modelId="{62E1830F-575E-4AE7-8B78-D108C41FA8B7}">
      <dgm:prSet phldrT="[Text]" custT="1"/>
      <dgm:spPr/>
      <dgm:t>
        <a:bodyPr/>
        <a:lstStyle/>
        <a:p>
          <a:r>
            <a:rPr lang="en-SG" sz="1200" dirty="0" smtClean="0"/>
            <a:t>Model parameter optimisation</a:t>
          </a:r>
          <a:endParaRPr lang="en-SG" sz="1200" dirty="0"/>
        </a:p>
      </dgm:t>
    </dgm:pt>
    <dgm:pt modelId="{77864793-F47C-4DEB-9480-511D0D51FC45}" type="parTrans" cxnId="{EDC35B39-2F3A-4F08-87B4-0DE342A8FC48}">
      <dgm:prSet/>
      <dgm:spPr/>
      <dgm:t>
        <a:bodyPr/>
        <a:lstStyle/>
        <a:p>
          <a:endParaRPr lang="en-SG" sz="2800"/>
        </a:p>
      </dgm:t>
    </dgm:pt>
    <dgm:pt modelId="{FD7A7055-79CA-4246-9F50-E8DCD9A38FE1}" type="sibTrans" cxnId="{EDC35B39-2F3A-4F08-87B4-0DE342A8FC48}">
      <dgm:prSet/>
      <dgm:spPr/>
      <dgm:t>
        <a:bodyPr/>
        <a:lstStyle/>
        <a:p>
          <a:endParaRPr lang="en-SG" sz="2800"/>
        </a:p>
      </dgm:t>
    </dgm:pt>
    <dgm:pt modelId="{C123FC28-CF57-43EE-ACE7-0D2E6092638A}">
      <dgm:prSet phldrT="[Text]" custT="1"/>
      <dgm:spPr/>
      <dgm:t>
        <a:bodyPr/>
        <a:lstStyle/>
        <a:p>
          <a:r>
            <a:rPr lang="en-SG" sz="1200" dirty="0" smtClean="0"/>
            <a:t>Verification against tagged data</a:t>
          </a:r>
          <a:endParaRPr lang="en-SG" sz="1200" dirty="0"/>
        </a:p>
      </dgm:t>
    </dgm:pt>
    <dgm:pt modelId="{59E25B6D-FFB1-4189-8AE5-1EF1E33CD69D}" type="parTrans" cxnId="{79BC0737-0150-4609-A722-6857D1522E65}">
      <dgm:prSet/>
      <dgm:spPr/>
      <dgm:t>
        <a:bodyPr/>
        <a:lstStyle/>
        <a:p>
          <a:endParaRPr lang="en-SG" sz="2800"/>
        </a:p>
      </dgm:t>
    </dgm:pt>
    <dgm:pt modelId="{C3971CE0-A57A-4BF4-86AF-F48436EB3E16}" type="sibTrans" cxnId="{79BC0737-0150-4609-A722-6857D1522E65}">
      <dgm:prSet/>
      <dgm:spPr/>
      <dgm:t>
        <a:bodyPr/>
        <a:lstStyle/>
        <a:p>
          <a:endParaRPr lang="en-SG" sz="2800"/>
        </a:p>
      </dgm:t>
    </dgm:pt>
    <dgm:pt modelId="{FABE51A6-53EB-466D-9AE8-2D555405A0E5}">
      <dgm:prSet phldrT="[Text]" custT="1"/>
      <dgm:spPr/>
      <dgm:t>
        <a:bodyPr/>
        <a:lstStyle/>
        <a:p>
          <a:r>
            <a:rPr lang="en-SG" sz="1800" dirty="0" smtClean="0"/>
            <a:t>Final Product</a:t>
          </a:r>
          <a:endParaRPr lang="en-SG" sz="1800" dirty="0"/>
        </a:p>
      </dgm:t>
    </dgm:pt>
    <dgm:pt modelId="{B29B3EE2-5E36-4583-9DF0-49643314E341}" type="parTrans" cxnId="{B4E583AF-EB3B-40BA-8AB2-00B5B4BB0734}">
      <dgm:prSet/>
      <dgm:spPr/>
      <dgm:t>
        <a:bodyPr/>
        <a:lstStyle/>
        <a:p>
          <a:endParaRPr lang="en-SG" sz="2800"/>
        </a:p>
      </dgm:t>
    </dgm:pt>
    <dgm:pt modelId="{B016E6E3-4215-48EA-9BB1-E980D1DD157F}" type="sibTrans" cxnId="{B4E583AF-EB3B-40BA-8AB2-00B5B4BB0734}">
      <dgm:prSet/>
      <dgm:spPr/>
      <dgm:t>
        <a:bodyPr/>
        <a:lstStyle/>
        <a:p>
          <a:endParaRPr lang="en-SG" sz="2800"/>
        </a:p>
      </dgm:t>
    </dgm:pt>
    <dgm:pt modelId="{F94BEDDB-097E-486E-90B2-FF3C27DAFC29}">
      <dgm:prSet phldrT="[Text]" custT="1"/>
      <dgm:spPr/>
      <dgm:t>
        <a:bodyPr/>
        <a:lstStyle/>
        <a:p>
          <a:r>
            <a:rPr lang="en-SG" sz="1200" dirty="0" smtClean="0"/>
            <a:t>Probabilistic estimates for fire hotspot grid</a:t>
          </a:r>
          <a:endParaRPr lang="en-SG" sz="1200" dirty="0"/>
        </a:p>
      </dgm:t>
    </dgm:pt>
    <dgm:pt modelId="{3788F785-0B4E-4E5D-AD64-2D6994522399}" type="parTrans" cxnId="{D43A9721-E82F-4CDA-90BF-DBD5A8FE9202}">
      <dgm:prSet/>
      <dgm:spPr/>
      <dgm:t>
        <a:bodyPr/>
        <a:lstStyle/>
        <a:p>
          <a:endParaRPr lang="en-SG" sz="2800"/>
        </a:p>
      </dgm:t>
    </dgm:pt>
    <dgm:pt modelId="{6F8790A2-3088-46BB-BA21-AA133706B6A9}" type="sibTrans" cxnId="{D43A9721-E82F-4CDA-90BF-DBD5A8FE9202}">
      <dgm:prSet/>
      <dgm:spPr/>
      <dgm:t>
        <a:bodyPr/>
        <a:lstStyle/>
        <a:p>
          <a:endParaRPr lang="en-SG" sz="2800"/>
        </a:p>
      </dgm:t>
    </dgm:pt>
    <dgm:pt modelId="{47DA2599-DA4A-4986-89D7-1F101191ED33}" type="pres">
      <dgm:prSet presAssocID="{2D654AD8-E933-41BF-B9F8-9FFBC75B208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94E6759F-6E63-443A-82B4-1252CB5281AC}" type="pres">
      <dgm:prSet presAssocID="{FABE51A6-53EB-466D-9AE8-2D555405A0E5}" presName="boxAndChildren" presStyleCnt="0"/>
      <dgm:spPr/>
    </dgm:pt>
    <dgm:pt modelId="{1AF89530-20E4-443C-969A-F437C8ED72CC}" type="pres">
      <dgm:prSet presAssocID="{FABE51A6-53EB-466D-9AE8-2D555405A0E5}" presName="parentTextBox" presStyleLbl="node1" presStyleIdx="0" presStyleCnt="5"/>
      <dgm:spPr/>
      <dgm:t>
        <a:bodyPr/>
        <a:lstStyle/>
        <a:p>
          <a:endParaRPr lang="en-SG"/>
        </a:p>
      </dgm:t>
    </dgm:pt>
    <dgm:pt modelId="{7FF82575-6062-4944-8F7E-E7EE2C58C41A}" type="pres">
      <dgm:prSet presAssocID="{FABE51A6-53EB-466D-9AE8-2D555405A0E5}" presName="entireBox" presStyleLbl="node1" presStyleIdx="0" presStyleCnt="5"/>
      <dgm:spPr/>
      <dgm:t>
        <a:bodyPr/>
        <a:lstStyle/>
        <a:p>
          <a:endParaRPr lang="en-SG"/>
        </a:p>
      </dgm:t>
    </dgm:pt>
    <dgm:pt modelId="{FE8717F2-6B7D-4F83-8C06-DF00F58DD979}" type="pres">
      <dgm:prSet presAssocID="{FABE51A6-53EB-466D-9AE8-2D555405A0E5}" presName="descendantBox" presStyleCnt="0"/>
      <dgm:spPr/>
    </dgm:pt>
    <dgm:pt modelId="{A073B243-29DC-431E-88CA-9052E77BCCA6}" type="pres">
      <dgm:prSet presAssocID="{F94BEDDB-097E-486E-90B2-FF3C27DAFC29}" presName="childTextBox" presStyleLbl="fgAccFollowNode1" presStyleIdx="0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EA46BDB9-FDD9-4F93-A247-E3889C01C489}" type="pres">
      <dgm:prSet presAssocID="{B0F4B27A-7017-4574-BE09-0700477607B5}" presName="sp" presStyleCnt="0"/>
      <dgm:spPr/>
    </dgm:pt>
    <dgm:pt modelId="{A680878C-27FC-40A8-98F3-CE8729EB2089}" type="pres">
      <dgm:prSet presAssocID="{62036BE0-5942-4C1A-9100-F01CC0A2F481}" presName="arrowAndChildren" presStyleCnt="0"/>
      <dgm:spPr/>
    </dgm:pt>
    <dgm:pt modelId="{0FAFA5F2-72FA-4708-9343-440C1BFF8952}" type="pres">
      <dgm:prSet presAssocID="{62036BE0-5942-4C1A-9100-F01CC0A2F481}" presName="parentTextArrow" presStyleLbl="node1" presStyleIdx="0" presStyleCnt="5"/>
      <dgm:spPr/>
      <dgm:t>
        <a:bodyPr/>
        <a:lstStyle/>
        <a:p>
          <a:endParaRPr lang="en-SG"/>
        </a:p>
      </dgm:t>
    </dgm:pt>
    <dgm:pt modelId="{795058B4-0FD1-4728-A006-9DCC4C5B240B}" type="pres">
      <dgm:prSet presAssocID="{62036BE0-5942-4C1A-9100-F01CC0A2F481}" presName="arrow" presStyleLbl="node1" presStyleIdx="1" presStyleCnt="5"/>
      <dgm:spPr/>
      <dgm:t>
        <a:bodyPr/>
        <a:lstStyle/>
        <a:p>
          <a:endParaRPr lang="en-SG"/>
        </a:p>
      </dgm:t>
    </dgm:pt>
    <dgm:pt modelId="{C8EC1B7C-7A1A-44D9-86A8-78C16CE30E9E}" type="pres">
      <dgm:prSet presAssocID="{62036BE0-5942-4C1A-9100-F01CC0A2F481}" presName="descendantArrow" presStyleCnt="0"/>
      <dgm:spPr/>
    </dgm:pt>
    <dgm:pt modelId="{08A1D0DC-19F0-46C9-AE50-BED6A2B8F844}" type="pres">
      <dgm:prSet presAssocID="{62E1830F-575E-4AE7-8B78-D108C41FA8B7}" presName="childTextArrow" presStyleLbl="fgAccFollowNode1" presStyleIdx="1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374BF8CB-926C-4A42-ADB7-8DB18834B6A4}" type="pres">
      <dgm:prSet presAssocID="{C123FC28-CF57-43EE-ACE7-0D2E6092638A}" presName="childTextArrow" presStyleLbl="fgAccFollowNode1" presStyleIdx="2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44055B6-9F50-4099-ADF9-4481FF48BE3D}" type="pres">
      <dgm:prSet presAssocID="{267F150E-B206-433B-B0B2-47715FCD1AC7}" presName="sp" presStyleCnt="0"/>
      <dgm:spPr/>
    </dgm:pt>
    <dgm:pt modelId="{EC240363-BD3A-4ECD-9089-027CFA03597B}" type="pres">
      <dgm:prSet presAssocID="{24786C46-9D5A-4651-A09C-154B317CADFA}" presName="arrowAndChildren" presStyleCnt="0"/>
      <dgm:spPr/>
    </dgm:pt>
    <dgm:pt modelId="{48DA2BB5-FA82-43DD-9C78-25221D838EE9}" type="pres">
      <dgm:prSet presAssocID="{24786C46-9D5A-4651-A09C-154B317CADFA}" presName="parentTextArrow" presStyleLbl="node1" presStyleIdx="1" presStyleCnt="5"/>
      <dgm:spPr/>
      <dgm:t>
        <a:bodyPr/>
        <a:lstStyle/>
        <a:p>
          <a:endParaRPr lang="en-SG"/>
        </a:p>
      </dgm:t>
    </dgm:pt>
    <dgm:pt modelId="{FF73C269-7A13-4AB7-8742-6B44E92ADA58}" type="pres">
      <dgm:prSet presAssocID="{24786C46-9D5A-4651-A09C-154B317CADFA}" presName="arrow" presStyleLbl="node1" presStyleIdx="2" presStyleCnt="5"/>
      <dgm:spPr/>
      <dgm:t>
        <a:bodyPr/>
        <a:lstStyle/>
        <a:p>
          <a:endParaRPr lang="en-SG"/>
        </a:p>
      </dgm:t>
    </dgm:pt>
    <dgm:pt modelId="{64B871F3-4BD7-4DDF-9D5E-EE8D17FF3616}" type="pres">
      <dgm:prSet presAssocID="{24786C46-9D5A-4651-A09C-154B317CADFA}" presName="descendantArrow" presStyleCnt="0"/>
      <dgm:spPr/>
    </dgm:pt>
    <dgm:pt modelId="{A6DC8473-7183-4575-8F54-57FA093E2764}" type="pres">
      <dgm:prSet presAssocID="{57293F52-C6EA-46C9-B4EE-B6BD226F64EE}" presName="childTextArrow" presStyleLbl="fgAccFollowNode1" presStyleIdx="3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DF0EEB9-F7AB-4615-AAF7-E4880A11DF05}" type="pres">
      <dgm:prSet presAssocID="{4DAD642B-21EC-47DB-B7A7-369D9B3B24D2}" presName="sp" presStyleCnt="0"/>
      <dgm:spPr/>
    </dgm:pt>
    <dgm:pt modelId="{7E5B72C4-331A-4D32-972E-90E6E7A62CE6}" type="pres">
      <dgm:prSet presAssocID="{7569558A-1B20-4EAE-8E3F-0C2C57E5633D}" presName="arrowAndChildren" presStyleCnt="0"/>
      <dgm:spPr/>
    </dgm:pt>
    <dgm:pt modelId="{720DEF8D-2AA8-4F7D-9B48-3CCE71629714}" type="pres">
      <dgm:prSet presAssocID="{7569558A-1B20-4EAE-8E3F-0C2C57E5633D}" presName="parentTextArrow" presStyleLbl="node1" presStyleIdx="2" presStyleCnt="5"/>
      <dgm:spPr/>
      <dgm:t>
        <a:bodyPr/>
        <a:lstStyle/>
        <a:p>
          <a:endParaRPr lang="en-SG"/>
        </a:p>
      </dgm:t>
    </dgm:pt>
    <dgm:pt modelId="{4B232920-839E-4833-8EEC-5F330B66B159}" type="pres">
      <dgm:prSet presAssocID="{7569558A-1B20-4EAE-8E3F-0C2C57E5633D}" presName="arrow" presStyleLbl="node1" presStyleIdx="3" presStyleCnt="5"/>
      <dgm:spPr/>
      <dgm:t>
        <a:bodyPr/>
        <a:lstStyle/>
        <a:p>
          <a:endParaRPr lang="en-SG"/>
        </a:p>
      </dgm:t>
    </dgm:pt>
    <dgm:pt modelId="{34986984-F5F8-4DA9-B254-E0C350F02EEB}" type="pres">
      <dgm:prSet presAssocID="{7569558A-1B20-4EAE-8E3F-0C2C57E5633D}" presName="descendantArrow" presStyleCnt="0"/>
      <dgm:spPr/>
    </dgm:pt>
    <dgm:pt modelId="{067F6A6C-8E5E-4F17-9035-E8F624C39622}" type="pres">
      <dgm:prSet presAssocID="{3F3047D2-413D-48BB-BAF1-3875B32A4988}" presName="childTextArrow" presStyleLbl="fgAccFollowNode1" presStyleIdx="4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539BF4A-4443-4F06-B076-B36EEEE45A11}" type="pres">
      <dgm:prSet presAssocID="{0C4D7A4F-E9B9-4CF8-96CE-54097623ED2E}" presName="childTextArrow" presStyleLbl="fgAccFollowNode1" presStyleIdx="5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59C538E8-BDD4-4841-B2CF-C8B5442D31D1}" type="pres">
      <dgm:prSet presAssocID="{D9A86B6B-8F86-476A-B2F2-BE2AA02E3783}" presName="childTextArrow" presStyleLbl="fgAccFollowNode1" presStyleIdx="6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67275F8-C7E7-4564-AE04-9291ACA69BAA}" type="pres">
      <dgm:prSet presAssocID="{839EAE38-E3A5-491F-B8A0-4CCC913290AE}" presName="childTextArrow" presStyleLbl="fgAccFollowNode1" presStyleIdx="7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800976D4-04C3-462C-8A36-954B097488B1}" type="pres">
      <dgm:prSet presAssocID="{3AB44423-48F7-4404-92D4-0BB7901BAA40}" presName="sp" presStyleCnt="0"/>
      <dgm:spPr/>
    </dgm:pt>
    <dgm:pt modelId="{A671E96F-1708-4A1E-9230-7351D78E5AFE}" type="pres">
      <dgm:prSet presAssocID="{75A41583-8C82-4C2A-AC80-3C050687E9DB}" presName="arrowAndChildren" presStyleCnt="0"/>
      <dgm:spPr/>
    </dgm:pt>
    <dgm:pt modelId="{278FBA2A-DB00-4080-83F7-C5DD7142B67C}" type="pres">
      <dgm:prSet presAssocID="{75A41583-8C82-4C2A-AC80-3C050687E9DB}" presName="parentTextArrow" presStyleLbl="node1" presStyleIdx="3" presStyleCnt="5"/>
      <dgm:spPr/>
      <dgm:t>
        <a:bodyPr/>
        <a:lstStyle/>
        <a:p>
          <a:endParaRPr lang="en-SG"/>
        </a:p>
      </dgm:t>
    </dgm:pt>
    <dgm:pt modelId="{A30C3E7D-0288-48DA-9C77-E8427AEA0BFB}" type="pres">
      <dgm:prSet presAssocID="{75A41583-8C82-4C2A-AC80-3C050687E9DB}" presName="arrow" presStyleLbl="node1" presStyleIdx="4" presStyleCnt="5"/>
      <dgm:spPr/>
      <dgm:t>
        <a:bodyPr/>
        <a:lstStyle/>
        <a:p>
          <a:endParaRPr lang="en-SG"/>
        </a:p>
      </dgm:t>
    </dgm:pt>
    <dgm:pt modelId="{F807E154-9942-4714-949D-2C82A1E153FF}" type="pres">
      <dgm:prSet presAssocID="{75A41583-8C82-4C2A-AC80-3C050687E9DB}" presName="descendantArrow" presStyleCnt="0"/>
      <dgm:spPr/>
    </dgm:pt>
    <dgm:pt modelId="{845100C6-9356-4534-83BB-EDC6017D7CFE}" type="pres">
      <dgm:prSet presAssocID="{7A1ACDDB-D627-4137-ADEB-45EAFE6F428D}" presName="childTextArrow" presStyleLbl="fgAccFollowNode1" presStyleIdx="8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63C3671D-8894-411A-B46A-95A4A06C7840}" type="pres">
      <dgm:prSet presAssocID="{8B809467-DE21-4F1F-9083-53BF3278F902}" presName="childTextArrow" presStyleLbl="fgAccFollowNode1" presStyleIdx="9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E6F44E20-6980-4C76-94E9-1E7990C983C3}" type="pres">
      <dgm:prSet presAssocID="{D6C2578D-51EC-45B0-8A30-53C0DC501518}" presName="childTextArrow" presStyleLbl="fgAccFollowNode1" presStyleIdx="10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7ABF654-B238-431A-9AC4-71D0044C5BBA}" type="pres">
      <dgm:prSet presAssocID="{CDDD0D81-B639-4F15-BE2B-72656B74B678}" presName="childTextArrow" presStyleLbl="fgAccFollowNode1" presStyleIdx="11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BA4D9EC9-F76F-4A77-B21E-CD15B16C437D}" type="pres">
      <dgm:prSet presAssocID="{4F175C4D-45A4-44F4-8927-400CED63EE3B}" presName="childTextArrow" presStyleLbl="fgAccFollowNode1" presStyleIdx="12" presStyleCnt="13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31038293-41E8-46FC-A6BC-7CFB1150C2F7}" type="presOf" srcId="{24786C46-9D5A-4651-A09C-154B317CADFA}" destId="{48DA2BB5-FA82-43DD-9C78-25221D838EE9}" srcOrd="0" destOrd="0" presId="urn:microsoft.com/office/officeart/2005/8/layout/process4"/>
    <dgm:cxn modelId="{8FB166E8-12F9-4A4D-AF6B-881966C35960}" type="presOf" srcId="{3F3047D2-413D-48BB-BAF1-3875B32A4988}" destId="{067F6A6C-8E5E-4F17-9035-E8F624C39622}" srcOrd="0" destOrd="0" presId="urn:microsoft.com/office/officeart/2005/8/layout/process4"/>
    <dgm:cxn modelId="{D6BE40A8-B641-4AFC-B7F9-38DCC8B8CA50}" type="presOf" srcId="{CDDD0D81-B639-4F15-BE2B-72656B74B678}" destId="{07ABF654-B238-431A-9AC4-71D0044C5BBA}" srcOrd="0" destOrd="0" presId="urn:microsoft.com/office/officeart/2005/8/layout/process4"/>
    <dgm:cxn modelId="{E46048FC-B543-4BE7-A860-CE9F90B200AB}" type="presOf" srcId="{7A1ACDDB-D627-4137-ADEB-45EAFE6F428D}" destId="{845100C6-9356-4534-83BB-EDC6017D7CFE}" srcOrd="0" destOrd="0" presId="urn:microsoft.com/office/officeart/2005/8/layout/process4"/>
    <dgm:cxn modelId="{CE4DDC3C-4B3D-40E2-8C1A-F2140ADDE716}" srcId="{75A41583-8C82-4C2A-AC80-3C050687E9DB}" destId="{8B809467-DE21-4F1F-9083-53BF3278F902}" srcOrd="1" destOrd="0" parTransId="{61C35A95-B95D-4920-ACD4-D8BC41751DD8}" sibTransId="{BD23A2C5-FB1D-4BAC-9CD8-C0B83BB2780F}"/>
    <dgm:cxn modelId="{53E577D0-088B-4E8D-86C6-A9E6A8DEDBD9}" type="presOf" srcId="{7569558A-1B20-4EAE-8E3F-0C2C57E5633D}" destId="{4B232920-839E-4833-8EEC-5F330B66B159}" srcOrd="1" destOrd="0" presId="urn:microsoft.com/office/officeart/2005/8/layout/process4"/>
    <dgm:cxn modelId="{377089F5-48FB-4FD7-B96D-35F15F358861}" srcId="{7569558A-1B20-4EAE-8E3F-0C2C57E5633D}" destId="{839EAE38-E3A5-491F-B8A0-4CCC913290AE}" srcOrd="3" destOrd="0" parTransId="{8C519CD0-5FA6-41E9-80FF-7D3F744C7D11}" sibTransId="{37440BBB-FDA9-48D6-A177-5A290BCC5541}"/>
    <dgm:cxn modelId="{3ACA8D50-98FB-4CAE-BA4B-95E2FF099F91}" type="presOf" srcId="{4F175C4D-45A4-44F4-8927-400CED63EE3B}" destId="{BA4D9EC9-F76F-4A77-B21E-CD15B16C437D}" srcOrd="0" destOrd="0" presId="urn:microsoft.com/office/officeart/2005/8/layout/process4"/>
    <dgm:cxn modelId="{E7FDF8C4-4B0C-460E-926A-924C692E2CE3}" srcId="{24786C46-9D5A-4651-A09C-154B317CADFA}" destId="{57293F52-C6EA-46C9-B4EE-B6BD226F64EE}" srcOrd="0" destOrd="0" parTransId="{63FC1CB2-0E7D-4C60-801A-C5C18C9BD9CD}" sibTransId="{A77FA074-7882-4C16-A271-286B313FAB39}"/>
    <dgm:cxn modelId="{59132693-C1FC-43D7-8A6F-ED38E480AE26}" type="presOf" srcId="{F94BEDDB-097E-486E-90B2-FF3C27DAFC29}" destId="{A073B243-29DC-431E-88CA-9052E77BCCA6}" srcOrd="0" destOrd="0" presId="urn:microsoft.com/office/officeart/2005/8/layout/process4"/>
    <dgm:cxn modelId="{1CA709D1-70F1-4B49-A76D-86A5BDD63144}" type="presOf" srcId="{62E1830F-575E-4AE7-8B78-D108C41FA8B7}" destId="{08A1D0DC-19F0-46C9-AE50-BED6A2B8F844}" srcOrd="0" destOrd="0" presId="urn:microsoft.com/office/officeart/2005/8/layout/process4"/>
    <dgm:cxn modelId="{B00049E9-4A15-45A1-92F4-C640559BDB67}" type="presOf" srcId="{62036BE0-5942-4C1A-9100-F01CC0A2F481}" destId="{0FAFA5F2-72FA-4708-9343-440C1BFF8952}" srcOrd="0" destOrd="0" presId="urn:microsoft.com/office/officeart/2005/8/layout/process4"/>
    <dgm:cxn modelId="{0326BC50-CA9A-415D-B27B-EF4641619558}" type="presOf" srcId="{2D654AD8-E933-41BF-B9F8-9FFBC75B208B}" destId="{47DA2599-DA4A-4986-89D7-1F101191ED33}" srcOrd="0" destOrd="0" presId="urn:microsoft.com/office/officeart/2005/8/layout/process4"/>
    <dgm:cxn modelId="{96AF514D-F832-4028-BE50-EA9874E649F8}" type="presOf" srcId="{75A41583-8C82-4C2A-AC80-3C050687E9DB}" destId="{278FBA2A-DB00-4080-83F7-C5DD7142B67C}" srcOrd="0" destOrd="0" presId="urn:microsoft.com/office/officeart/2005/8/layout/process4"/>
    <dgm:cxn modelId="{B80936D9-74F0-47B5-9962-112B4826BCF6}" type="presOf" srcId="{FABE51A6-53EB-466D-9AE8-2D555405A0E5}" destId="{7FF82575-6062-4944-8F7E-E7EE2C58C41A}" srcOrd="1" destOrd="0" presId="urn:microsoft.com/office/officeart/2005/8/layout/process4"/>
    <dgm:cxn modelId="{B4E583AF-EB3B-40BA-8AB2-00B5B4BB0734}" srcId="{2D654AD8-E933-41BF-B9F8-9FFBC75B208B}" destId="{FABE51A6-53EB-466D-9AE8-2D555405A0E5}" srcOrd="4" destOrd="0" parTransId="{B29B3EE2-5E36-4583-9DF0-49643314E341}" sibTransId="{B016E6E3-4215-48EA-9BB1-E980D1DD157F}"/>
    <dgm:cxn modelId="{79BC0737-0150-4609-A722-6857D1522E65}" srcId="{62036BE0-5942-4C1A-9100-F01CC0A2F481}" destId="{C123FC28-CF57-43EE-ACE7-0D2E6092638A}" srcOrd="1" destOrd="0" parTransId="{59E25B6D-FFB1-4189-8AE5-1EF1E33CD69D}" sibTransId="{C3971CE0-A57A-4BF4-86AF-F48436EB3E16}"/>
    <dgm:cxn modelId="{D5A20802-C3CE-4B4B-A3EA-61E3C36977E3}" type="presOf" srcId="{24786C46-9D5A-4651-A09C-154B317CADFA}" destId="{FF73C269-7A13-4AB7-8742-6B44E92ADA58}" srcOrd="1" destOrd="0" presId="urn:microsoft.com/office/officeart/2005/8/layout/process4"/>
    <dgm:cxn modelId="{EDC35B39-2F3A-4F08-87B4-0DE342A8FC48}" srcId="{62036BE0-5942-4C1A-9100-F01CC0A2F481}" destId="{62E1830F-575E-4AE7-8B78-D108C41FA8B7}" srcOrd="0" destOrd="0" parTransId="{77864793-F47C-4DEB-9480-511D0D51FC45}" sibTransId="{FD7A7055-79CA-4246-9F50-E8DCD9A38FE1}"/>
    <dgm:cxn modelId="{ABA26CDC-716D-4991-9FAE-326C4185E336}" type="presOf" srcId="{0C4D7A4F-E9B9-4CF8-96CE-54097623ED2E}" destId="{8539BF4A-4443-4F06-B076-B36EEEE45A11}" srcOrd="0" destOrd="0" presId="urn:microsoft.com/office/officeart/2005/8/layout/process4"/>
    <dgm:cxn modelId="{3AA25466-F426-46F8-AEC5-004FDC675574}" type="presOf" srcId="{62036BE0-5942-4C1A-9100-F01CC0A2F481}" destId="{795058B4-0FD1-4728-A006-9DCC4C5B240B}" srcOrd="1" destOrd="0" presId="urn:microsoft.com/office/officeart/2005/8/layout/process4"/>
    <dgm:cxn modelId="{C51F0532-916A-4B63-BE4A-53A01B5B4101}" srcId="{2D654AD8-E933-41BF-B9F8-9FFBC75B208B}" destId="{62036BE0-5942-4C1A-9100-F01CC0A2F481}" srcOrd="3" destOrd="0" parTransId="{A2CE5DD9-3AD8-4A21-B921-8761B1416D22}" sibTransId="{B0F4B27A-7017-4574-BE09-0700477607B5}"/>
    <dgm:cxn modelId="{21DDD062-86B4-460E-AE4C-6106D9C714B9}" type="presOf" srcId="{7569558A-1B20-4EAE-8E3F-0C2C57E5633D}" destId="{720DEF8D-2AA8-4F7D-9B48-3CCE71629714}" srcOrd="0" destOrd="0" presId="urn:microsoft.com/office/officeart/2005/8/layout/process4"/>
    <dgm:cxn modelId="{D559B404-8D5A-434A-B548-DEFD72DB3187}" srcId="{2D654AD8-E933-41BF-B9F8-9FFBC75B208B}" destId="{7569558A-1B20-4EAE-8E3F-0C2C57E5633D}" srcOrd="1" destOrd="0" parTransId="{046C15C6-425F-4F4B-BE7C-AE446890C1A9}" sibTransId="{4DAD642B-21EC-47DB-B7A7-369D9B3B24D2}"/>
    <dgm:cxn modelId="{8180BD11-B8E0-48F3-AF02-5317826C15AE}" srcId="{75A41583-8C82-4C2A-AC80-3C050687E9DB}" destId="{D6C2578D-51EC-45B0-8A30-53C0DC501518}" srcOrd="2" destOrd="0" parTransId="{6851BB76-EE56-4E25-AA44-2F538D85476F}" sibTransId="{EC515C57-11A1-4AFF-8817-6EC37F8BCEA6}"/>
    <dgm:cxn modelId="{4B5D5587-8650-4DF7-8DAC-31426FD6C9D9}" type="presOf" srcId="{57293F52-C6EA-46C9-B4EE-B6BD226F64EE}" destId="{A6DC8473-7183-4575-8F54-57FA093E2764}" srcOrd="0" destOrd="0" presId="urn:microsoft.com/office/officeart/2005/8/layout/process4"/>
    <dgm:cxn modelId="{C790ADD1-2743-4AEC-9EC9-DE1163AB0ACC}" srcId="{2D654AD8-E933-41BF-B9F8-9FFBC75B208B}" destId="{75A41583-8C82-4C2A-AC80-3C050687E9DB}" srcOrd="0" destOrd="0" parTransId="{A01AB27A-825D-4EE1-8B0A-6AA2D3697318}" sibTransId="{3AB44423-48F7-4404-92D4-0BB7901BAA40}"/>
    <dgm:cxn modelId="{29E9FF35-CCE1-4489-A2B8-0EFDC09C0DCE}" srcId="{7569558A-1B20-4EAE-8E3F-0C2C57E5633D}" destId="{D9A86B6B-8F86-476A-B2F2-BE2AA02E3783}" srcOrd="2" destOrd="0" parTransId="{7580E84D-D23A-42E6-B85B-64C5C357167B}" sibTransId="{EA179691-1E45-46B3-AF11-DDFA1BCD2C4A}"/>
    <dgm:cxn modelId="{C0F52BC1-1EA5-4CCE-A961-FEBB291D1A95}" srcId="{7569558A-1B20-4EAE-8E3F-0C2C57E5633D}" destId="{0C4D7A4F-E9B9-4CF8-96CE-54097623ED2E}" srcOrd="1" destOrd="0" parTransId="{FE51DB9E-7FA1-4D2A-98CE-20433518A570}" sibTransId="{2E0644BD-5821-4204-A441-63DB1E2F9606}"/>
    <dgm:cxn modelId="{B2928F99-8DD4-464B-8F5F-E217627AF95C}" srcId="{75A41583-8C82-4C2A-AC80-3C050687E9DB}" destId="{7A1ACDDB-D627-4137-ADEB-45EAFE6F428D}" srcOrd="0" destOrd="0" parTransId="{F50DF5C5-07A7-4AAD-8858-6233AA4BBA6B}" sibTransId="{DB871D70-F036-48C4-BA42-2B787F72390B}"/>
    <dgm:cxn modelId="{1C8D84C9-A697-4943-9A47-FF464EA477A5}" type="presOf" srcId="{FABE51A6-53EB-466D-9AE8-2D555405A0E5}" destId="{1AF89530-20E4-443C-969A-F437C8ED72CC}" srcOrd="0" destOrd="0" presId="urn:microsoft.com/office/officeart/2005/8/layout/process4"/>
    <dgm:cxn modelId="{1305DBA3-A1B8-490E-BDB8-C18E2B85D05B}" type="presOf" srcId="{8B809467-DE21-4F1F-9083-53BF3278F902}" destId="{63C3671D-8894-411A-B46A-95A4A06C7840}" srcOrd="0" destOrd="0" presId="urn:microsoft.com/office/officeart/2005/8/layout/process4"/>
    <dgm:cxn modelId="{11C09BAB-4DF2-4325-8ED8-4CBEE0EC048B}" srcId="{75A41583-8C82-4C2A-AC80-3C050687E9DB}" destId="{4F175C4D-45A4-44F4-8927-400CED63EE3B}" srcOrd="4" destOrd="0" parTransId="{7A54C99F-E766-4DD5-B21A-22E7D4623F47}" sibTransId="{B0DE0C77-552E-40BF-96F2-E18430454AE5}"/>
    <dgm:cxn modelId="{16A305A4-3797-4718-85BA-BF25899DEDCC}" type="presOf" srcId="{C123FC28-CF57-43EE-ACE7-0D2E6092638A}" destId="{374BF8CB-926C-4A42-ADB7-8DB18834B6A4}" srcOrd="0" destOrd="0" presId="urn:microsoft.com/office/officeart/2005/8/layout/process4"/>
    <dgm:cxn modelId="{44E29535-2456-4C5E-897F-F8065796AB2B}" type="presOf" srcId="{D6C2578D-51EC-45B0-8A30-53C0DC501518}" destId="{E6F44E20-6980-4C76-94E9-1E7990C983C3}" srcOrd="0" destOrd="0" presId="urn:microsoft.com/office/officeart/2005/8/layout/process4"/>
    <dgm:cxn modelId="{7E6C4E64-0872-40E7-BFBF-D901F40EBF69}" type="presOf" srcId="{839EAE38-E3A5-491F-B8A0-4CCC913290AE}" destId="{B67275F8-C7E7-4564-AE04-9291ACA69BAA}" srcOrd="0" destOrd="0" presId="urn:microsoft.com/office/officeart/2005/8/layout/process4"/>
    <dgm:cxn modelId="{2EDF732F-05C7-4F1C-BE33-C41154C40650}" srcId="{7569558A-1B20-4EAE-8E3F-0C2C57E5633D}" destId="{3F3047D2-413D-48BB-BAF1-3875B32A4988}" srcOrd="0" destOrd="0" parTransId="{29CE33E0-9B3E-408D-A85C-821900C55F0E}" sibTransId="{9220AC7F-19C0-4521-91FB-B68C7ED18202}"/>
    <dgm:cxn modelId="{9CD26C1E-023A-4994-97AC-C3A1F952D133}" type="presOf" srcId="{D9A86B6B-8F86-476A-B2F2-BE2AA02E3783}" destId="{59C538E8-BDD4-4841-B2CF-C8B5442D31D1}" srcOrd="0" destOrd="0" presId="urn:microsoft.com/office/officeart/2005/8/layout/process4"/>
    <dgm:cxn modelId="{426BE5C9-42E8-4F12-9386-F0EBFFD2CD47}" srcId="{75A41583-8C82-4C2A-AC80-3C050687E9DB}" destId="{CDDD0D81-B639-4F15-BE2B-72656B74B678}" srcOrd="3" destOrd="0" parTransId="{77276E23-C1F5-4150-AF4F-1ADDB06876A0}" sibTransId="{3981D6AC-23D5-4DDD-BCAD-14145803ABE8}"/>
    <dgm:cxn modelId="{7BDFDCAE-049F-4A06-BE60-1B4603A390DA}" type="presOf" srcId="{75A41583-8C82-4C2A-AC80-3C050687E9DB}" destId="{A30C3E7D-0288-48DA-9C77-E8427AEA0BFB}" srcOrd="1" destOrd="0" presId="urn:microsoft.com/office/officeart/2005/8/layout/process4"/>
    <dgm:cxn modelId="{D43A9721-E82F-4CDA-90BF-DBD5A8FE9202}" srcId="{FABE51A6-53EB-466D-9AE8-2D555405A0E5}" destId="{F94BEDDB-097E-486E-90B2-FF3C27DAFC29}" srcOrd="0" destOrd="0" parTransId="{3788F785-0B4E-4E5D-AD64-2D6994522399}" sibTransId="{6F8790A2-3088-46BB-BA21-AA133706B6A9}"/>
    <dgm:cxn modelId="{A99AC30B-DBC8-499D-9BBD-5BF25A325E36}" srcId="{2D654AD8-E933-41BF-B9F8-9FFBC75B208B}" destId="{24786C46-9D5A-4651-A09C-154B317CADFA}" srcOrd="2" destOrd="0" parTransId="{4CD5FAEA-3E4A-48C3-95C9-B0C3293FD2D9}" sibTransId="{267F150E-B206-433B-B0B2-47715FCD1AC7}"/>
    <dgm:cxn modelId="{B3DEE775-D935-47DC-A1F2-40CF4C2D1DD7}" type="presParOf" srcId="{47DA2599-DA4A-4986-89D7-1F101191ED33}" destId="{94E6759F-6E63-443A-82B4-1252CB5281AC}" srcOrd="0" destOrd="0" presId="urn:microsoft.com/office/officeart/2005/8/layout/process4"/>
    <dgm:cxn modelId="{F842DA96-F459-463C-BE49-94197A9FB013}" type="presParOf" srcId="{94E6759F-6E63-443A-82B4-1252CB5281AC}" destId="{1AF89530-20E4-443C-969A-F437C8ED72CC}" srcOrd="0" destOrd="0" presId="urn:microsoft.com/office/officeart/2005/8/layout/process4"/>
    <dgm:cxn modelId="{6D58B831-6D90-45AC-94E7-96FC133CC51C}" type="presParOf" srcId="{94E6759F-6E63-443A-82B4-1252CB5281AC}" destId="{7FF82575-6062-4944-8F7E-E7EE2C58C41A}" srcOrd="1" destOrd="0" presId="urn:microsoft.com/office/officeart/2005/8/layout/process4"/>
    <dgm:cxn modelId="{821FEBBC-21CA-4908-9843-EED415E89080}" type="presParOf" srcId="{94E6759F-6E63-443A-82B4-1252CB5281AC}" destId="{FE8717F2-6B7D-4F83-8C06-DF00F58DD979}" srcOrd="2" destOrd="0" presId="urn:microsoft.com/office/officeart/2005/8/layout/process4"/>
    <dgm:cxn modelId="{3D0CD99F-783B-4E53-8305-A6363A62F4EC}" type="presParOf" srcId="{FE8717F2-6B7D-4F83-8C06-DF00F58DD979}" destId="{A073B243-29DC-431E-88CA-9052E77BCCA6}" srcOrd="0" destOrd="0" presId="urn:microsoft.com/office/officeart/2005/8/layout/process4"/>
    <dgm:cxn modelId="{0A6BD9AC-2319-4145-8311-5455B3FC9754}" type="presParOf" srcId="{47DA2599-DA4A-4986-89D7-1F101191ED33}" destId="{EA46BDB9-FDD9-4F93-A247-E3889C01C489}" srcOrd="1" destOrd="0" presId="urn:microsoft.com/office/officeart/2005/8/layout/process4"/>
    <dgm:cxn modelId="{8647DC0C-F2D6-4EFC-BD04-76E4BA63C28C}" type="presParOf" srcId="{47DA2599-DA4A-4986-89D7-1F101191ED33}" destId="{A680878C-27FC-40A8-98F3-CE8729EB2089}" srcOrd="2" destOrd="0" presId="urn:microsoft.com/office/officeart/2005/8/layout/process4"/>
    <dgm:cxn modelId="{52AA772C-EC40-4330-BD2F-95499BC80F13}" type="presParOf" srcId="{A680878C-27FC-40A8-98F3-CE8729EB2089}" destId="{0FAFA5F2-72FA-4708-9343-440C1BFF8952}" srcOrd="0" destOrd="0" presId="urn:microsoft.com/office/officeart/2005/8/layout/process4"/>
    <dgm:cxn modelId="{7D82EC31-1C47-48A4-AAF4-39840F7726C2}" type="presParOf" srcId="{A680878C-27FC-40A8-98F3-CE8729EB2089}" destId="{795058B4-0FD1-4728-A006-9DCC4C5B240B}" srcOrd="1" destOrd="0" presId="urn:microsoft.com/office/officeart/2005/8/layout/process4"/>
    <dgm:cxn modelId="{531D68A3-529B-43D3-9C26-79294DDE5D57}" type="presParOf" srcId="{A680878C-27FC-40A8-98F3-CE8729EB2089}" destId="{C8EC1B7C-7A1A-44D9-86A8-78C16CE30E9E}" srcOrd="2" destOrd="0" presId="urn:microsoft.com/office/officeart/2005/8/layout/process4"/>
    <dgm:cxn modelId="{6C8ABFBC-ECEF-4EAF-8C6A-303742733552}" type="presParOf" srcId="{C8EC1B7C-7A1A-44D9-86A8-78C16CE30E9E}" destId="{08A1D0DC-19F0-46C9-AE50-BED6A2B8F844}" srcOrd="0" destOrd="0" presId="urn:microsoft.com/office/officeart/2005/8/layout/process4"/>
    <dgm:cxn modelId="{38DD5AD2-2D59-4D9F-991D-C5E5BBB7FEEF}" type="presParOf" srcId="{C8EC1B7C-7A1A-44D9-86A8-78C16CE30E9E}" destId="{374BF8CB-926C-4A42-ADB7-8DB18834B6A4}" srcOrd="1" destOrd="0" presId="urn:microsoft.com/office/officeart/2005/8/layout/process4"/>
    <dgm:cxn modelId="{845ED109-7565-4820-9E9A-FE972C6FD58C}" type="presParOf" srcId="{47DA2599-DA4A-4986-89D7-1F101191ED33}" destId="{B44055B6-9F50-4099-ADF9-4481FF48BE3D}" srcOrd="3" destOrd="0" presId="urn:microsoft.com/office/officeart/2005/8/layout/process4"/>
    <dgm:cxn modelId="{EE25F419-0498-4D80-B243-E6B95599501F}" type="presParOf" srcId="{47DA2599-DA4A-4986-89D7-1F101191ED33}" destId="{EC240363-BD3A-4ECD-9089-027CFA03597B}" srcOrd="4" destOrd="0" presId="urn:microsoft.com/office/officeart/2005/8/layout/process4"/>
    <dgm:cxn modelId="{7D14BA6F-BA78-4B75-AB9E-06CEA7F55F60}" type="presParOf" srcId="{EC240363-BD3A-4ECD-9089-027CFA03597B}" destId="{48DA2BB5-FA82-43DD-9C78-25221D838EE9}" srcOrd="0" destOrd="0" presId="urn:microsoft.com/office/officeart/2005/8/layout/process4"/>
    <dgm:cxn modelId="{2169C0D5-C57F-405D-A541-13BE48F22BCF}" type="presParOf" srcId="{EC240363-BD3A-4ECD-9089-027CFA03597B}" destId="{FF73C269-7A13-4AB7-8742-6B44E92ADA58}" srcOrd="1" destOrd="0" presId="urn:microsoft.com/office/officeart/2005/8/layout/process4"/>
    <dgm:cxn modelId="{3C77D136-7018-431E-AC2A-9146AE984BE3}" type="presParOf" srcId="{EC240363-BD3A-4ECD-9089-027CFA03597B}" destId="{64B871F3-4BD7-4DDF-9D5E-EE8D17FF3616}" srcOrd="2" destOrd="0" presId="urn:microsoft.com/office/officeart/2005/8/layout/process4"/>
    <dgm:cxn modelId="{8304DC84-BD78-405C-A8F7-5EEDBFD1E087}" type="presParOf" srcId="{64B871F3-4BD7-4DDF-9D5E-EE8D17FF3616}" destId="{A6DC8473-7183-4575-8F54-57FA093E2764}" srcOrd="0" destOrd="0" presId="urn:microsoft.com/office/officeart/2005/8/layout/process4"/>
    <dgm:cxn modelId="{36B35412-8D82-40CE-B825-08DEBDCF47D0}" type="presParOf" srcId="{47DA2599-DA4A-4986-89D7-1F101191ED33}" destId="{5DF0EEB9-F7AB-4615-AAF7-E4880A11DF05}" srcOrd="5" destOrd="0" presId="urn:microsoft.com/office/officeart/2005/8/layout/process4"/>
    <dgm:cxn modelId="{00ED053A-5F8E-48B3-BAE9-68656A78D3D4}" type="presParOf" srcId="{47DA2599-DA4A-4986-89D7-1F101191ED33}" destId="{7E5B72C4-331A-4D32-972E-90E6E7A62CE6}" srcOrd="6" destOrd="0" presId="urn:microsoft.com/office/officeart/2005/8/layout/process4"/>
    <dgm:cxn modelId="{41B1EEC3-27C9-4A3E-A48C-105A8E6F2C4F}" type="presParOf" srcId="{7E5B72C4-331A-4D32-972E-90E6E7A62CE6}" destId="{720DEF8D-2AA8-4F7D-9B48-3CCE71629714}" srcOrd="0" destOrd="0" presId="urn:microsoft.com/office/officeart/2005/8/layout/process4"/>
    <dgm:cxn modelId="{58C3C7A6-AC86-4C19-8077-1C8D50676266}" type="presParOf" srcId="{7E5B72C4-331A-4D32-972E-90E6E7A62CE6}" destId="{4B232920-839E-4833-8EEC-5F330B66B159}" srcOrd="1" destOrd="0" presId="urn:microsoft.com/office/officeart/2005/8/layout/process4"/>
    <dgm:cxn modelId="{7218CFCE-098E-4BCD-8F22-3462DCCC9478}" type="presParOf" srcId="{7E5B72C4-331A-4D32-972E-90E6E7A62CE6}" destId="{34986984-F5F8-4DA9-B254-E0C350F02EEB}" srcOrd="2" destOrd="0" presId="urn:microsoft.com/office/officeart/2005/8/layout/process4"/>
    <dgm:cxn modelId="{948DDC13-2A87-4D5C-81DE-983EC72E99B8}" type="presParOf" srcId="{34986984-F5F8-4DA9-B254-E0C350F02EEB}" destId="{067F6A6C-8E5E-4F17-9035-E8F624C39622}" srcOrd="0" destOrd="0" presId="urn:microsoft.com/office/officeart/2005/8/layout/process4"/>
    <dgm:cxn modelId="{473EFFC3-888C-4D46-87DA-3F9A552F24C4}" type="presParOf" srcId="{34986984-F5F8-4DA9-B254-E0C350F02EEB}" destId="{8539BF4A-4443-4F06-B076-B36EEEE45A11}" srcOrd="1" destOrd="0" presId="urn:microsoft.com/office/officeart/2005/8/layout/process4"/>
    <dgm:cxn modelId="{212499ED-455D-40C3-8B9D-931C9ABAD172}" type="presParOf" srcId="{34986984-F5F8-4DA9-B254-E0C350F02EEB}" destId="{59C538E8-BDD4-4841-B2CF-C8B5442D31D1}" srcOrd="2" destOrd="0" presId="urn:microsoft.com/office/officeart/2005/8/layout/process4"/>
    <dgm:cxn modelId="{C58A3B4C-D5EF-4CF7-A3ED-3CC6D22747E3}" type="presParOf" srcId="{34986984-F5F8-4DA9-B254-E0C350F02EEB}" destId="{B67275F8-C7E7-4564-AE04-9291ACA69BAA}" srcOrd="3" destOrd="0" presId="urn:microsoft.com/office/officeart/2005/8/layout/process4"/>
    <dgm:cxn modelId="{D2A4D589-7173-4F82-AF85-995FC038F1ED}" type="presParOf" srcId="{47DA2599-DA4A-4986-89D7-1F101191ED33}" destId="{800976D4-04C3-462C-8A36-954B097488B1}" srcOrd="7" destOrd="0" presId="urn:microsoft.com/office/officeart/2005/8/layout/process4"/>
    <dgm:cxn modelId="{22577444-70E2-40D6-8015-C2746A382B44}" type="presParOf" srcId="{47DA2599-DA4A-4986-89D7-1F101191ED33}" destId="{A671E96F-1708-4A1E-9230-7351D78E5AFE}" srcOrd="8" destOrd="0" presId="urn:microsoft.com/office/officeart/2005/8/layout/process4"/>
    <dgm:cxn modelId="{E27B26DD-9549-4660-B995-D7F6D48ED426}" type="presParOf" srcId="{A671E96F-1708-4A1E-9230-7351D78E5AFE}" destId="{278FBA2A-DB00-4080-83F7-C5DD7142B67C}" srcOrd="0" destOrd="0" presId="urn:microsoft.com/office/officeart/2005/8/layout/process4"/>
    <dgm:cxn modelId="{30AAEE52-0F90-4121-A3BD-F1BA4366B389}" type="presParOf" srcId="{A671E96F-1708-4A1E-9230-7351D78E5AFE}" destId="{A30C3E7D-0288-48DA-9C77-E8427AEA0BFB}" srcOrd="1" destOrd="0" presId="urn:microsoft.com/office/officeart/2005/8/layout/process4"/>
    <dgm:cxn modelId="{1E9C7A77-1D33-4D76-AD4E-390397042620}" type="presParOf" srcId="{A671E96F-1708-4A1E-9230-7351D78E5AFE}" destId="{F807E154-9942-4714-949D-2C82A1E153FF}" srcOrd="2" destOrd="0" presId="urn:microsoft.com/office/officeart/2005/8/layout/process4"/>
    <dgm:cxn modelId="{1F449550-EA25-4604-9417-17032E8F0A22}" type="presParOf" srcId="{F807E154-9942-4714-949D-2C82A1E153FF}" destId="{845100C6-9356-4534-83BB-EDC6017D7CFE}" srcOrd="0" destOrd="0" presId="urn:microsoft.com/office/officeart/2005/8/layout/process4"/>
    <dgm:cxn modelId="{48F2A427-783D-4F7D-8AC4-183C83F11C87}" type="presParOf" srcId="{F807E154-9942-4714-949D-2C82A1E153FF}" destId="{63C3671D-8894-411A-B46A-95A4A06C7840}" srcOrd="1" destOrd="0" presId="urn:microsoft.com/office/officeart/2005/8/layout/process4"/>
    <dgm:cxn modelId="{1B10509F-F54C-4B4F-B101-B951D80C4DA3}" type="presParOf" srcId="{F807E154-9942-4714-949D-2C82A1E153FF}" destId="{E6F44E20-6980-4C76-94E9-1E7990C983C3}" srcOrd="2" destOrd="0" presId="urn:microsoft.com/office/officeart/2005/8/layout/process4"/>
    <dgm:cxn modelId="{4882C647-C8C3-4003-8E54-A8700FA2932D}" type="presParOf" srcId="{F807E154-9942-4714-949D-2C82A1E153FF}" destId="{07ABF654-B238-431A-9AC4-71D0044C5BBA}" srcOrd="3" destOrd="0" presId="urn:microsoft.com/office/officeart/2005/8/layout/process4"/>
    <dgm:cxn modelId="{C9579D57-6888-4561-BCCF-088DCF157610}" type="presParOf" srcId="{F807E154-9942-4714-949D-2C82A1E153FF}" destId="{BA4D9EC9-F76F-4A77-B21E-CD15B16C437D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48A1E-BC90-43AD-AE97-7DA5694F885C}" type="datetimeFigureOut">
              <a:rPr lang="en-SG" smtClean="0"/>
              <a:t>16/3/2020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5A896-4331-4CF0-91EE-6D9AEE1A6A4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813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Current hotspot products</a:t>
            </a:r>
            <a:r>
              <a:rPr lang="en-US" baseline="0" dirty="0" smtClean="0"/>
              <a:t> 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List all the satellites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How do hotspot detections work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Pros and Cons of geostationary and polar-orbiting satellites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Current way of analyzing 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Requires professional, conflicting info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Not user-friendly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Advantages of multi-sat composite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Specific needs of AMS, geared for operations</a:t>
            </a:r>
          </a:p>
          <a:p>
            <a:pPr marL="228600" lvl="0" indent="-228600">
              <a:buAutoNum type="arabicPeriod"/>
            </a:pPr>
            <a:endParaRPr lang="en-US" baseline="0" dirty="0" smtClean="0"/>
          </a:p>
          <a:p>
            <a:pPr marL="228600" lvl="0" indent="-228600">
              <a:buAutoNum type="arabicPeriod"/>
            </a:pPr>
            <a:endParaRPr lang="en-US" baseline="0" dirty="0" smtClean="0"/>
          </a:p>
          <a:p>
            <a:pPr marL="228600" lvl="0" indent="-228600">
              <a:buAutoNum type="arabicPeriod"/>
            </a:pPr>
            <a:r>
              <a:rPr lang="en-US" baseline="0" dirty="0" smtClean="0"/>
              <a:t>How the new product works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Methodology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Verification studies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Examples</a:t>
            </a:r>
          </a:p>
          <a:p>
            <a:pPr marL="228600" lvl="0" indent="-228600">
              <a:buAutoNum type="arabicPeriod"/>
            </a:pPr>
            <a:endParaRPr lang="en-US" baseline="0" dirty="0" smtClean="0"/>
          </a:p>
          <a:p>
            <a:pPr marL="228600" lvl="0" indent="-228600">
              <a:buAutoNum type="arabicPeriod"/>
            </a:pPr>
            <a:r>
              <a:rPr lang="en-US" baseline="0" dirty="0" smtClean="0"/>
              <a:t>Future plans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FY-4 satellite and GK-2A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7202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3998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8173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263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6347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738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322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2512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89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151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763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2328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16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289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2958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8115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8748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418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90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5A896-4331-4CF0-91EE-6D9AEE1A6A4B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235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M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6512" y="3869668"/>
            <a:ext cx="4464496" cy="3015716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l="-33870" r="-1" b="-981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3088" y="1988841"/>
            <a:ext cx="7736512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000" b="1" baseline="0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GB" dirty="0" smtClean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03648" y="3717032"/>
            <a:ext cx="6400800" cy="68518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2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Presenter’s Name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40836" y="5661250"/>
            <a:ext cx="4235220" cy="64928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Meeting Name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6503628" y="5661309"/>
            <a:ext cx="2088232" cy="648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000" b="1" baseline="0"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DD MMM YYYY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" y="436891"/>
            <a:ext cx="2833196" cy="910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" y="436891"/>
            <a:ext cx="2833196" cy="910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02" y="306257"/>
            <a:ext cx="1040657" cy="10406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5" name="Rectangle 14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898411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>
                <a:solidFill>
                  <a:schemeClr val="tx1"/>
                </a:solidFill>
              </a:defRPr>
            </a:lvl1pPr>
            <a:lvl2pPr>
              <a:defRPr sz="2500">
                <a:solidFill>
                  <a:schemeClr val="tx1"/>
                </a:solidFill>
              </a:defRPr>
            </a:lvl2pPr>
            <a:lvl3pPr>
              <a:defRPr sz="2500">
                <a:solidFill>
                  <a:schemeClr val="tx1"/>
                </a:solidFill>
              </a:defRPr>
            </a:lvl3pPr>
            <a:lvl4pPr>
              <a:defRPr sz="2500">
                <a:solidFill>
                  <a:schemeClr val="tx1"/>
                </a:solidFill>
              </a:defRPr>
            </a:lvl4pPr>
            <a:lvl5pPr>
              <a:defRPr sz="25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0" name="Rectangle 9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75486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1" name="Rectangle 10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74260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3" name="Rectangle 12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907367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2132856"/>
            <a:ext cx="7776864" cy="15113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4600" b="1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GB" dirty="0" smtClean="0"/>
              <a:t>SECTION DIVIDER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5148064" y="188640"/>
            <a:ext cx="3960440" cy="5976664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l="1" r="-509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7" name="Rectangle 6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34631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Slide-M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95950" y="-38100"/>
            <a:ext cx="3448050" cy="238246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 l="-3786" t="-85607" r="-19372" b="73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25" y="2578891"/>
            <a:ext cx="4019616" cy="1291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03" y="2518053"/>
            <a:ext cx="1378771" cy="137877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7" name="Rectangle 6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312343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D23488-86B0-422A-91F4-B9BC9B3E5757}" type="datetimeFigureOut">
              <a:rPr lang="en-US" smtClean="0"/>
              <a:pPr/>
              <a:t>3/16/2020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25C583-4C2D-41CA-AE82-5641A9FF505C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8" name="Rectangle 7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596753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M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6512" y="3869668"/>
            <a:ext cx="4464496" cy="3015716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 l="-33870" r="-1" b="-981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3088" y="1988841"/>
            <a:ext cx="7736512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4000" b="1" baseline="0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GB" dirty="0" smtClean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03648" y="3717032"/>
            <a:ext cx="6400800" cy="68518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2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Presenter’s Name</a:t>
            </a:r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840836" y="5661250"/>
            <a:ext cx="4235220" cy="64928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Meeting Name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6503628" y="5661309"/>
            <a:ext cx="2088232" cy="648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r">
              <a:buNone/>
              <a:defRPr sz="2000" b="1" baseline="0">
                <a:latin typeface="Tw Cen MT" panose="020B06020201040206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pPr lvl="0"/>
            <a:r>
              <a:rPr lang="en-GB" dirty="0" smtClean="0"/>
              <a:t>DD MMM YYYY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8" y="436891"/>
            <a:ext cx="2833196" cy="910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02" y="306257"/>
            <a:ext cx="1040657" cy="104065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13" name="Rectangle 12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230713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2132856"/>
            <a:ext cx="7776864" cy="15113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4600" b="1">
                <a:solidFill>
                  <a:srgbClr val="00589C"/>
                </a:solidFill>
                <a:latin typeface="Tw Cen MT" panose="020B0602020104020603" pitchFamily="34" charset="0"/>
              </a:defRPr>
            </a:lvl1pPr>
          </a:lstStyle>
          <a:p>
            <a:pPr lvl="0"/>
            <a:r>
              <a:rPr lang="en-GB" dirty="0" smtClean="0"/>
              <a:t>SECTION DIVIDER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5148064" y="188640"/>
            <a:ext cx="3960440" cy="5976664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1" r="-509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5" name="Rectangle 4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95824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 smtClean="0"/>
              <a:t>restricted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fld id="{1AF42A96-16EC-460F-99FD-FDFC7464E432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6617854"/>
            <a:ext cx="9144000" cy="240146"/>
            <a:chOff x="0" y="6452754"/>
            <a:chExt cx="9144000" cy="240146"/>
          </a:xfrm>
        </p:grpSpPr>
        <p:sp>
          <p:nvSpPr>
            <p:cNvPr id="8" name="Rectangle 7"/>
            <p:cNvSpPr/>
            <p:nvPr/>
          </p:nvSpPr>
          <p:spPr>
            <a:xfrm>
              <a:off x="0" y="6494318"/>
              <a:ext cx="9144000" cy="198582"/>
            </a:xfrm>
            <a:prstGeom prst="rect">
              <a:avLst/>
            </a:prstGeom>
            <a:solidFill>
              <a:srgbClr val="005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452754"/>
              <a:ext cx="9144000" cy="49876"/>
            </a:xfrm>
            <a:prstGeom prst="rect">
              <a:avLst/>
            </a:prstGeom>
            <a:solidFill>
              <a:srgbClr val="F36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424324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73" r:id="rId8"/>
    <p:sldLayoutId id="2147483677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800" b="1" kern="1200">
          <a:solidFill>
            <a:srgbClr val="00589C"/>
          </a:solidFill>
          <a:latin typeface="Tw Cen MT" panose="020B0602020104020603" pitchFamily="34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rgbClr val="7C7C84"/>
          </a:solidFill>
          <a:latin typeface="Microsoft Sans Serif" panose="020B0604020202020204" pitchFamily="34" charset="0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2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1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f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" y="1988841"/>
            <a:ext cx="8488160" cy="1470025"/>
          </a:xfrm>
        </p:spPr>
        <p:txBody>
          <a:bodyPr>
            <a:normAutofit/>
          </a:bodyPr>
          <a:lstStyle/>
          <a:p>
            <a:r>
              <a:rPr lang="en-SG" sz="3600" dirty="0" smtClean="0"/>
              <a:t>Day 3 – Multi-satellite Hotspot Composite</a:t>
            </a:r>
            <a:endParaRPr lang="en-SG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ASMC Workshop </a:t>
            </a:r>
            <a:r>
              <a:rPr lang="en-US" dirty="0" smtClean="0"/>
              <a:t>in Malaysia</a:t>
            </a:r>
            <a:endParaRPr lang="en-US" dirty="0"/>
          </a:p>
          <a:p>
            <a:r>
              <a:rPr lang="en-US" dirty="0"/>
              <a:t>Singapore, </a:t>
            </a:r>
            <a:r>
              <a:rPr lang="en-US" dirty="0" smtClean="0"/>
              <a:t>23 – 25 Mar 2020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SG" dirty="0" smtClean="0"/>
              <a:t>25 Mar 2020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1836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/>
              <a:t>ASMC Multi-Sat Fire Detection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626"/>
            <a:ext cx="8162925" cy="1524000"/>
          </a:xfrm>
        </p:spPr>
        <p:txBody>
          <a:bodyPr>
            <a:noAutofit/>
          </a:bodyPr>
          <a:lstStyle/>
          <a:p>
            <a:r>
              <a:rPr lang="en-SG" sz="1600" dirty="0" smtClean="0"/>
              <a:t>Trial machine learning product developed in-house by ASMC</a:t>
            </a:r>
          </a:p>
          <a:p>
            <a:r>
              <a:rPr lang="en-SG" sz="1600" dirty="0" smtClean="0"/>
              <a:t>Fire hotspot composite based on all major fire hotspot products from different satellites</a:t>
            </a:r>
          </a:p>
          <a:p>
            <a:pPr lvl="1"/>
            <a:r>
              <a:rPr lang="en-SG" sz="1600" dirty="0" smtClean="0"/>
              <a:t>Polar-orbiting: NOAA-20, </a:t>
            </a:r>
            <a:r>
              <a:rPr lang="en-SG" sz="1600" dirty="0" err="1" smtClean="0"/>
              <a:t>Suomi</a:t>
            </a:r>
            <a:r>
              <a:rPr lang="en-SG" sz="1600" dirty="0" smtClean="0"/>
              <a:t>-NPP, TERRA, AQUA</a:t>
            </a:r>
          </a:p>
          <a:p>
            <a:pPr lvl="1"/>
            <a:r>
              <a:rPr lang="en-SG" sz="1600" dirty="0" smtClean="0"/>
              <a:t>Geostationary: Himawari-8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3412" y="799070"/>
            <a:ext cx="7810500" cy="4107010"/>
            <a:chOff x="733424" y="1305197"/>
            <a:chExt cx="6178689" cy="3248952"/>
          </a:xfrm>
        </p:grpSpPr>
        <p:grpSp>
          <p:nvGrpSpPr>
            <p:cNvPr id="2" name="Group 1"/>
            <p:cNvGrpSpPr/>
            <p:nvPr/>
          </p:nvGrpSpPr>
          <p:grpSpPr>
            <a:xfrm>
              <a:off x="733424" y="1305197"/>
              <a:ext cx="3019425" cy="3206052"/>
              <a:chOff x="1285875" y="1198710"/>
              <a:chExt cx="2381250" cy="252843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/>
              <a:srcRect l="20391" t="14607" r="21016" b="4735"/>
              <a:stretch/>
            </p:blipFill>
            <p:spPr>
              <a:xfrm>
                <a:off x="1285875" y="1383992"/>
                <a:ext cx="2381250" cy="234315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285875" y="1198710"/>
                <a:ext cx="2381250" cy="194313"/>
              </a:xfrm>
              <a:prstGeom prst="rect">
                <a:avLst/>
              </a:prstGeom>
              <a:solidFill>
                <a:schemeClr val="tx1">
                  <a:lumMod val="50000"/>
                  <a:alpha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200" b="1" dirty="0" smtClean="0">
                    <a:solidFill>
                      <a:schemeClr val="bg1"/>
                    </a:solidFill>
                  </a:rPr>
                  <a:t>Fire hotspots from different satellites</a:t>
                </a:r>
                <a:endParaRPr lang="en-SG" sz="12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20726" t="17444" r="16568" b="4508"/>
            <a:stretch/>
          </p:blipFill>
          <p:spPr>
            <a:xfrm>
              <a:off x="3892687" y="1540135"/>
              <a:ext cx="3019426" cy="301401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892688" y="1305197"/>
              <a:ext cx="3019425" cy="246388"/>
            </a:xfrm>
            <a:prstGeom prst="rect">
              <a:avLst/>
            </a:prstGeom>
            <a:solidFill>
              <a:srgbClr val="002060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200" b="1" dirty="0" smtClean="0">
                  <a:solidFill>
                    <a:schemeClr val="bg1"/>
                  </a:solidFill>
                </a:rPr>
                <a:t>ASMC Multi-Sat Fire Detection Product</a:t>
              </a:r>
              <a:endParaRPr lang="en-SG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621066" y="2206802"/>
            <a:ext cx="79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Hotspot</a:t>
            </a:r>
            <a:endParaRPr lang="en-SG" sz="1200" b="1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02887" y="1629113"/>
            <a:ext cx="79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Hotspot</a:t>
            </a:r>
            <a:endParaRPr lang="en-SG" sz="1200" b="1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17112" y="4510740"/>
            <a:ext cx="79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Hotspot</a:t>
            </a:r>
            <a:endParaRPr lang="en-SG" sz="1200" b="1" dirty="0">
              <a:solidFill>
                <a:schemeClr val="tx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027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How it works 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9667"/>
            <a:ext cx="8382000" cy="5166497"/>
          </a:xfrm>
        </p:spPr>
        <p:txBody>
          <a:bodyPr>
            <a:noAutofit/>
          </a:bodyPr>
          <a:lstStyle/>
          <a:p>
            <a:r>
              <a:rPr lang="en-SG" sz="1600" dirty="0" smtClean="0"/>
              <a:t>Consensus-based probabilistic estimates to determine how likely a fire hotspot is located within the area</a:t>
            </a:r>
          </a:p>
          <a:p>
            <a:endParaRPr lang="en-SG" sz="1600" dirty="0"/>
          </a:p>
          <a:p>
            <a:r>
              <a:rPr lang="en-SG" sz="1600" dirty="0" smtClean="0"/>
              <a:t>Larger and persistent fires are more likely to be determined by multiple satellites orbiting at different time of the day</a:t>
            </a:r>
          </a:p>
          <a:p>
            <a:endParaRPr lang="en-US" sz="1600" dirty="0"/>
          </a:p>
          <a:p>
            <a:r>
              <a:rPr lang="en-US" sz="1600" dirty="0" smtClean="0"/>
              <a:t>False detections are usually transient, and rarely get detected by multiple satellites simultaneously</a:t>
            </a:r>
            <a:endParaRPr lang="en-SG" sz="16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229" y="3245313"/>
            <a:ext cx="3251941" cy="32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Quiz: Real fire or false detection ?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938" r="2659" b="13844"/>
          <a:stretch/>
        </p:blipFill>
        <p:spPr>
          <a:xfrm>
            <a:off x="457200" y="1239438"/>
            <a:ext cx="7979424" cy="495816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988457" y="1407885"/>
            <a:ext cx="769257" cy="624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2460170" y="4419599"/>
            <a:ext cx="769257" cy="624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6894284" y="3926114"/>
            <a:ext cx="769257" cy="624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4446912" y="1407885"/>
            <a:ext cx="367211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 smtClean="0"/>
              <a:t>A. Large fire with smoke haze</a:t>
            </a:r>
          </a:p>
          <a:p>
            <a:r>
              <a:rPr lang="en-SG" b="1" dirty="0" smtClean="0"/>
              <a:t>B. Small fire with smoke plume</a:t>
            </a:r>
          </a:p>
          <a:p>
            <a:r>
              <a:rPr lang="en-SG" b="1" dirty="0" smtClean="0"/>
              <a:t>C. Possibly false detection or short-lived fire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72379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282" r="8014" b="13835"/>
          <a:stretch/>
        </p:blipFill>
        <p:spPr>
          <a:xfrm>
            <a:off x="202108" y="1074058"/>
            <a:ext cx="8739783" cy="513805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Answer: Real fire or false detection ? 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2946400" y="1407885"/>
            <a:ext cx="769257" cy="6241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b="1" dirty="0" smtClean="0">
                <a:solidFill>
                  <a:schemeClr val="accent3"/>
                </a:solidFill>
              </a:rPr>
              <a:t>A</a:t>
            </a:r>
            <a:endParaRPr lang="en-SG" sz="3200" b="1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3884" y="1240304"/>
            <a:ext cx="3512916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1600" b="1" dirty="0" smtClean="0"/>
              <a:t>A. Large fire with smoke haze</a:t>
            </a:r>
          </a:p>
          <a:p>
            <a:r>
              <a:rPr lang="en-SG" sz="1600" b="1" dirty="0" smtClean="0"/>
              <a:t>B. Small fire with smoke plume</a:t>
            </a:r>
          </a:p>
          <a:p>
            <a:r>
              <a:rPr lang="en-SG" sz="1600" b="1" dirty="0" smtClean="0"/>
              <a:t>C. Hotspot located on cleared lands (reflective surface)</a:t>
            </a:r>
            <a:endParaRPr lang="en-SG" sz="1600" b="1" dirty="0"/>
          </a:p>
        </p:txBody>
      </p:sp>
      <p:sp>
        <p:nvSpPr>
          <p:cNvPr id="14" name="Rectangle 13"/>
          <p:cNvSpPr/>
          <p:nvPr/>
        </p:nvSpPr>
        <p:spPr>
          <a:xfrm>
            <a:off x="2946400" y="4114799"/>
            <a:ext cx="769257" cy="6241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b="1" dirty="0" smtClean="0">
                <a:solidFill>
                  <a:schemeClr val="accent3"/>
                </a:solidFill>
              </a:rPr>
              <a:t>B</a:t>
            </a:r>
            <a:endParaRPr lang="en-SG" sz="3200" b="1" dirty="0">
              <a:solidFill>
                <a:schemeClr val="accent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78404" y="3722130"/>
            <a:ext cx="769257" cy="6241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b="1" dirty="0" smtClean="0">
                <a:solidFill>
                  <a:schemeClr val="accent3"/>
                </a:solidFill>
              </a:rPr>
              <a:t>C</a:t>
            </a:r>
            <a:endParaRPr lang="en-SG" sz="3200" b="1" dirty="0">
              <a:solidFill>
                <a:schemeClr val="accent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61352" y="4196023"/>
            <a:ext cx="79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Sun glint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36550" y="1563470"/>
            <a:ext cx="79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Smoke</a:t>
            </a:r>
            <a:endParaRPr lang="en-SG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99821" y="4583576"/>
            <a:ext cx="79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Smoke</a:t>
            </a:r>
            <a:endParaRPr lang="en-SG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176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566984154"/>
              </p:ext>
            </p:extLst>
          </p:nvPr>
        </p:nvGraphicFramePr>
        <p:xfrm>
          <a:off x="551319" y="304800"/>
          <a:ext cx="5154156" cy="5962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2967798"/>
            <a:ext cx="2924175" cy="1345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/>
          <a:srcRect l="5212" t="32401" r="54080" b="19845"/>
          <a:stretch/>
        </p:blipFill>
        <p:spPr>
          <a:xfrm>
            <a:off x="6095999" y="4514114"/>
            <a:ext cx="2638425" cy="19628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/>
          <p:cNvGrpSpPr/>
          <p:nvPr/>
        </p:nvGrpSpPr>
        <p:grpSpPr>
          <a:xfrm>
            <a:off x="6186485" y="126316"/>
            <a:ext cx="2590801" cy="2474381"/>
            <a:chOff x="-3177539" y="-1538514"/>
            <a:chExt cx="11127104" cy="10627098"/>
          </a:xfrm>
          <a:scene3d>
            <a:camera prst="isometricOffAxis2Right">
              <a:rot lat="727088" lon="20588957" rev="242349"/>
            </a:camera>
            <a:lightRig rig="threePt" dir="t"/>
          </a:scene3d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7539" y="-1538514"/>
              <a:ext cx="6755130" cy="68580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83130" y="-295600"/>
              <a:ext cx="6755130" cy="68580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5730" y="1085114"/>
              <a:ext cx="6755130" cy="6858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35" y="2230584"/>
              <a:ext cx="675513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829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3571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False Alarms due to Sun Glint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3630880"/>
            <a:ext cx="3333750" cy="2712770"/>
          </a:xfrm>
        </p:spPr>
        <p:txBody>
          <a:bodyPr>
            <a:noAutofit/>
          </a:bodyPr>
          <a:lstStyle/>
          <a:p>
            <a:r>
              <a:rPr lang="en-SG" sz="1600" dirty="0" smtClean="0"/>
              <a:t>Most common false alarms in the tropics</a:t>
            </a:r>
          </a:p>
          <a:p>
            <a:pPr lvl="1"/>
            <a:r>
              <a:rPr lang="en-SG" sz="1600" dirty="0" smtClean="0"/>
              <a:t>Sun glint induced hotspots</a:t>
            </a:r>
          </a:p>
          <a:p>
            <a:r>
              <a:rPr lang="en-SG" sz="1600" dirty="0" smtClean="0"/>
              <a:t>Conventional fire hotspot product not necessarily tuned for Southeast Asia region</a:t>
            </a:r>
          </a:p>
          <a:p>
            <a:r>
              <a:rPr lang="en-SG" sz="1600" dirty="0" smtClean="0"/>
              <a:t>Customised filter applied by ASMC to minimise false detections due to sun glint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98906"/>
            <a:ext cx="3087931" cy="2032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912" y="799070"/>
            <a:ext cx="4433888" cy="30564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819275" y="2214975"/>
            <a:ext cx="409575" cy="232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228850" y="799070"/>
            <a:ext cx="2024062" cy="141590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228850" y="2447925"/>
            <a:ext cx="2024062" cy="140762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85916" y="1669902"/>
            <a:ext cx="969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Sun glint</a:t>
            </a:r>
            <a:endParaRPr lang="en-SG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3766" y="1165471"/>
            <a:ext cx="969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Sun glint</a:t>
            </a:r>
            <a:endParaRPr lang="en-SG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9961" y="1705552"/>
            <a:ext cx="1140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False alarm</a:t>
            </a:r>
            <a:endParaRPr lang="en-SG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221951"/>
            <a:ext cx="3198569" cy="2228990"/>
          </a:xfrm>
          <a:prstGeom prst="rect">
            <a:avLst/>
          </a:prstGeom>
        </p:spPr>
      </p:pic>
      <p:cxnSp>
        <p:nvCxnSpPr>
          <p:cNvPr id="20" name="Elbow Connector 19"/>
          <p:cNvCxnSpPr>
            <a:stCxn id="16" idx="0"/>
          </p:cNvCxnSpPr>
          <p:nvPr/>
        </p:nvCxnSpPr>
        <p:spPr>
          <a:xfrm rot="5400000" flipH="1" flipV="1">
            <a:off x="5833403" y="2284783"/>
            <a:ext cx="2275050" cy="1599286"/>
          </a:xfrm>
          <a:prstGeom prst="bentConnector3">
            <a:avLst>
              <a:gd name="adj1" fmla="val 84331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44035" y="4357519"/>
            <a:ext cx="2454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Reflective surface due to bare grounds in </a:t>
            </a:r>
            <a:r>
              <a:rPr lang="en-SG" sz="1200" b="1" i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Kubu</a:t>
            </a:r>
            <a:r>
              <a:rPr lang="en-SG" sz="1200" b="1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Bali</a:t>
            </a:r>
            <a:endParaRPr lang="en-SG" sz="12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76974" y="2447925"/>
            <a:ext cx="1140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Bali</a:t>
            </a:r>
            <a:endParaRPr lang="en-SG" sz="12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01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3571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Removal of False Alarms due to Sun Glint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75445"/>
            <a:ext cx="3861390" cy="2661831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3580"/>
          <a:stretch/>
        </p:blipFill>
        <p:spPr>
          <a:xfrm>
            <a:off x="4762499" y="2275445"/>
            <a:ext cx="3833813" cy="2672043"/>
          </a:xfrm>
          <a:prstGeom prst="rect">
            <a:avLst/>
          </a:prstGeom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1754482" y="1724025"/>
            <a:ext cx="12668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Before</a:t>
            </a:r>
            <a:endParaRPr lang="en-SG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964532" y="1724025"/>
            <a:ext cx="126682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/>
              <a:t>After</a:t>
            </a:r>
            <a:endParaRPr lang="en-SG" b="1" dirty="0"/>
          </a:p>
        </p:txBody>
      </p:sp>
      <p:sp>
        <p:nvSpPr>
          <p:cNvPr id="19" name="Oval 18"/>
          <p:cNvSpPr/>
          <p:nvPr/>
        </p:nvSpPr>
        <p:spPr>
          <a:xfrm rot="19318090">
            <a:off x="3352800" y="2809875"/>
            <a:ext cx="342900" cy="847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/>
          <p:cNvSpPr/>
          <p:nvPr/>
        </p:nvSpPr>
        <p:spPr>
          <a:xfrm rot="19318090">
            <a:off x="7553324" y="2796931"/>
            <a:ext cx="342900" cy="84772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4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408" t="7639" r="7639" b="7408"/>
          <a:stretch/>
        </p:blipFill>
        <p:spPr>
          <a:xfrm>
            <a:off x="4665912" y="3842667"/>
            <a:ext cx="4384178" cy="274389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Regridding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23502"/>
            <a:ext cx="3606801" cy="4802662"/>
          </a:xfrm>
        </p:spPr>
        <p:txBody>
          <a:bodyPr>
            <a:noAutofit/>
          </a:bodyPr>
          <a:lstStyle/>
          <a:p>
            <a:r>
              <a:rPr lang="en-SG" sz="1600" dirty="0" smtClean="0"/>
              <a:t>Different satellite hotspot data has different resolutions or grid size (0.75 - 2 km) </a:t>
            </a:r>
          </a:p>
          <a:p>
            <a:endParaRPr lang="en-SG" sz="1600" dirty="0" smtClean="0"/>
          </a:p>
          <a:p>
            <a:r>
              <a:rPr lang="en-SG" sz="1600" dirty="0" smtClean="0"/>
              <a:t>Harmonisation to standardise grid resolution</a:t>
            </a:r>
          </a:p>
          <a:p>
            <a:endParaRPr lang="en-SG" sz="1600" dirty="0"/>
          </a:p>
          <a:p>
            <a:r>
              <a:rPr lang="en-SG" sz="1600" dirty="0" smtClean="0"/>
              <a:t>Appropriate choice of grid size helps user to interpret the inherent spatial uncertainty of hotspot data</a:t>
            </a:r>
            <a:endParaRPr lang="en-SG" sz="1600" dirty="0"/>
          </a:p>
          <a:p>
            <a:endParaRPr lang="en-SG" sz="1600" dirty="0"/>
          </a:p>
          <a:p>
            <a:r>
              <a:rPr lang="en-SG" sz="1600" dirty="0" smtClean="0"/>
              <a:t>All data is gridded to 2 km resolution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408" t="7639" r="7639" b="7408"/>
          <a:stretch/>
        </p:blipFill>
        <p:spPr>
          <a:xfrm>
            <a:off x="4665911" y="799070"/>
            <a:ext cx="4478089" cy="2802666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7" b="30812"/>
          <a:stretch/>
        </p:blipFill>
        <p:spPr>
          <a:xfrm>
            <a:off x="4665911" y="3842667"/>
            <a:ext cx="4392631" cy="27632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3912" y="954169"/>
            <a:ext cx="387288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chemeClr val="bg1"/>
                </a:solidFill>
              </a:rPr>
              <a:t>Hotspots from different sensors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912" y="3941501"/>
            <a:ext cx="174690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err="1" smtClean="0">
                <a:solidFill>
                  <a:schemeClr val="bg1"/>
                </a:solidFill>
              </a:rPr>
              <a:t>Regridded</a:t>
            </a:r>
            <a:endParaRPr lang="en-S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4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Temporal Aggregation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2229"/>
            <a:ext cx="3533349" cy="2036173"/>
          </a:xfrm>
        </p:spPr>
        <p:txBody>
          <a:bodyPr>
            <a:noAutofit/>
          </a:bodyPr>
          <a:lstStyle/>
          <a:p>
            <a:r>
              <a:rPr lang="en-SG" sz="1600" dirty="0" smtClean="0"/>
              <a:t>Aggregate fire hotspot detected within a certain observation window period</a:t>
            </a:r>
          </a:p>
          <a:p>
            <a:pPr marL="0" indent="0">
              <a:buNone/>
            </a:pPr>
            <a:endParaRPr lang="en-SG" sz="1600" dirty="0" smtClean="0"/>
          </a:p>
          <a:p>
            <a:r>
              <a:rPr lang="en-SG" sz="1600" dirty="0" smtClean="0"/>
              <a:t>Observation </a:t>
            </a:r>
            <a:r>
              <a:rPr lang="en-SG" sz="1600" dirty="0"/>
              <a:t>window period and product update frequency can be adjusted for different users accordingly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29013" y="1386160"/>
            <a:ext cx="8485974" cy="1768979"/>
            <a:chOff x="333286" y="1016950"/>
            <a:chExt cx="8485974" cy="17689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CA013963-E0FB-4155-9D19-C94ACB6953F5}"/>
                </a:ext>
              </a:extLst>
            </p:cNvPr>
            <p:cNvGrpSpPr/>
            <p:nvPr/>
          </p:nvGrpSpPr>
          <p:grpSpPr>
            <a:xfrm>
              <a:off x="7560250" y="1639860"/>
              <a:ext cx="338497" cy="338497"/>
              <a:chOff x="4319972" y="3176972"/>
              <a:chExt cx="504056" cy="50405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xmlns="" id="{5EAC0525-D83D-4CC1-BFC6-7B612CF57FE8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D1B31980-5CA0-47A5-8BDE-1BC6F997B929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D1E6A84D-BDBD-4248-A352-E643A255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33286" y="1815069"/>
              <a:ext cx="8485974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2F6BC73E-B40D-452C-AEEE-FF5234F22719}"/>
                </a:ext>
              </a:extLst>
            </p:cNvPr>
            <p:cNvGrpSpPr/>
            <p:nvPr/>
          </p:nvGrpSpPr>
          <p:grpSpPr>
            <a:xfrm>
              <a:off x="1305299" y="1639860"/>
              <a:ext cx="338497" cy="338497"/>
              <a:chOff x="4319972" y="3176972"/>
              <a:chExt cx="504056" cy="50405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xmlns="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xmlns="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7FC8C883-24E4-4B10-9C38-3BB3E7AAAD73}"/>
                </a:ext>
              </a:extLst>
            </p:cNvPr>
            <p:cNvGrpSpPr/>
            <p:nvPr/>
          </p:nvGrpSpPr>
          <p:grpSpPr>
            <a:xfrm>
              <a:off x="2347791" y="1639860"/>
              <a:ext cx="338497" cy="338497"/>
              <a:chOff x="4319972" y="3176972"/>
              <a:chExt cx="504056" cy="504056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xmlns="" id="{4FF5A308-BBD8-462C-A155-E62A6C4F2A5E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xmlns="" id="{2EFC837F-4508-41CF-B25C-D0EB5BE274A5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775DFB49-B353-4B21-A2FD-E9C62F3A081C}"/>
                </a:ext>
              </a:extLst>
            </p:cNvPr>
            <p:cNvGrpSpPr/>
            <p:nvPr/>
          </p:nvGrpSpPr>
          <p:grpSpPr>
            <a:xfrm>
              <a:off x="2890873" y="1639860"/>
              <a:ext cx="338497" cy="338497"/>
              <a:chOff x="4319972" y="3176972"/>
              <a:chExt cx="504056" cy="50405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114A191A-F03E-4903-AD4D-D47E1CF74AE6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1F672DD4-0AA5-47CA-9808-B9076D96FF68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3A477546-3891-40AA-8746-97D24334973D}"/>
                </a:ext>
              </a:extLst>
            </p:cNvPr>
            <p:cNvGrpSpPr/>
            <p:nvPr/>
          </p:nvGrpSpPr>
          <p:grpSpPr>
            <a:xfrm>
              <a:off x="6015029" y="1633939"/>
              <a:ext cx="338497" cy="338497"/>
              <a:chOff x="4319972" y="3176972"/>
              <a:chExt cx="504056" cy="50405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xmlns="" id="{517F0F46-087C-4713-9026-8282BB239E5B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33F5698D-F4BD-4B52-98D6-2403005CD615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0AEB7BE6-DB41-4A2A-9E51-FAB439CDC72E}"/>
                </a:ext>
              </a:extLst>
            </p:cNvPr>
            <p:cNvGrpSpPr/>
            <p:nvPr/>
          </p:nvGrpSpPr>
          <p:grpSpPr>
            <a:xfrm>
              <a:off x="4965105" y="1645821"/>
              <a:ext cx="338497" cy="338497"/>
              <a:chOff x="4319972" y="3176972"/>
              <a:chExt cx="504056" cy="50405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45641BE1-7859-4027-97F4-324F1B683D74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BDEA85E6-1D01-4D49-A417-9303307FB6EA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0AEB7BE6-DB41-4A2A-9E51-FAB439CDC72E}"/>
                </a:ext>
              </a:extLst>
            </p:cNvPr>
            <p:cNvGrpSpPr/>
            <p:nvPr/>
          </p:nvGrpSpPr>
          <p:grpSpPr>
            <a:xfrm>
              <a:off x="6993948" y="1633939"/>
              <a:ext cx="338497" cy="338497"/>
              <a:chOff x="4319972" y="3176972"/>
              <a:chExt cx="504056" cy="50405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xmlns="" id="{45641BE1-7859-4027-97F4-324F1B683D74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BDEA85E6-1D01-4D49-A417-9303307FB6EA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2F6BC73E-B40D-452C-AEEE-FF5234F22719}"/>
                </a:ext>
              </a:extLst>
            </p:cNvPr>
            <p:cNvGrpSpPr/>
            <p:nvPr/>
          </p:nvGrpSpPr>
          <p:grpSpPr>
            <a:xfrm>
              <a:off x="3390283" y="1639860"/>
              <a:ext cx="338497" cy="338497"/>
              <a:chOff x="4319972" y="3176972"/>
              <a:chExt cx="504056" cy="50405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xmlns="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xmlns="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2F6BC73E-B40D-452C-AEEE-FF5234F22719}"/>
                </a:ext>
              </a:extLst>
            </p:cNvPr>
            <p:cNvGrpSpPr/>
            <p:nvPr/>
          </p:nvGrpSpPr>
          <p:grpSpPr>
            <a:xfrm>
              <a:off x="6517759" y="1639860"/>
              <a:ext cx="338497" cy="338497"/>
              <a:chOff x="4319972" y="3176972"/>
              <a:chExt cx="504056" cy="50405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xmlns="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2F6BC73E-B40D-452C-AEEE-FF5234F22719}"/>
                </a:ext>
              </a:extLst>
            </p:cNvPr>
            <p:cNvGrpSpPr/>
            <p:nvPr/>
          </p:nvGrpSpPr>
          <p:grpSpPr>
            <a:xfrm>
              <a:off x="4432775" y="1639860"/>
              <a:ext cx="338497" cy="338497"/>
              <a:chOff x="4319972" y="3176972"/>
              <a:chExt cx="504056" cy="50405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xmlns="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2F6BC73E-B40D-452C-AEEE-FF5234F22719}"/>
                </a:ext>
              </a:extLst>
            </p:cNvPr>
            <p:cNvGrpSpPr/>
            <p:nvPr/>
          </p:nvGrpSpPr>
          <p:grpSpPr>
            <a:xfrm>
              <a:off x="5475267" y="1639860"/>
              <a:ext cx="338497" cy="338497"/>
              <a:chOff x="4319972" y="3176972"/>
              <a:chExt cx="504056" cy="504056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A84DAAA7-01D0-4D27-B821-0CCE1E8F72C5}"/>
                  </a:ext>
                </a:extLst>
              </p:cNvPr>
              <p:cNvSpPr/>
              <p:nvPr/>
            </p:nvSpPr>
            <p:spPr>
              <a:xfrm>
                <a:off x="4319972" y="3176972"/>
                <a:ext cx="504056" cy="504056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12700"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7800000" scaled="0"/>
                </a:gradFill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A750FA7E-BB01-4844-BC12-975F42070FBD}"/>
                  </a:ext>
                </a:extLst>
              </p:cNvPr>
              <p:cNvSpPr/>
              <p:nvPr/>
            </p:nvSpPr>
            <p:spPr>
              <a:xfrm>
                <a:off x="4418878" y="3275878"/>
                <a:ext cx="324000" cy="32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867346" y="2075225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Himawari-8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2463144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TERRA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4499195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AQUA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5551911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NOAA-20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6566219" y="1298873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Suomi</a:t>
              </a:r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-NPP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67346" y="1016950"/>
              <a:ext cx="7345161" cy="1768979"/>
            </a:xfrm>
            <a:prstGeom prst="round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09012" y="2360059"/>
              <a:ext cx="760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8 am</a:t>
              </a:r>
              <a:endParaRPr lang="en-SG" sz="14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31792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11.30 am</a:t>
              </a:r>
              <a:endParaRPr lang="en-SG" sz="14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63248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1 pm</a:t>
              </a:r>
              <a:endParaRPr lang="en-SG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6429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2 pm</a:t>
              </a:r>
              <a:endParaRPr lang="en-SG" sz="1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03570" y="1092534"/>
              <a:ext cx="934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2.30 pm</a:t>
              </a:r>
              <a:endParaRPr lang="en-SG" sz="14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2417F453-4C52-4D40-A04B-B95AA3537A20}"/>
                </a:ext>
              </a:extLst>
            </p:cNvPr>
            <p:cNvSpPr txBox="1"/>
            <p:nvPr/>
          </p:nvSpPr>
          <p:spPr>
            <a:xfrm>
              <a:off x="3994822" y="2075225"/>
              <a:ext cx="12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50000"/>
                    </a:schemeClr>
                  </a:solidFill>
                  <a:cs typeface="Calibri" pitchFamily="34" charset="0"/>
                </a:rPr>
                <a:t>Himawari-8</a:t>
              </a:r>
              <a:endParaRPr lang="ko-KR" altLang="en-US" sz="1400" b="1" dirty="0">
                <a:solidFill>
                  <a:schemeClr val="tx1">
                    <a:lumMod val="50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73201" y="2360059"/>
              <a:ext cx="967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 smtClean="0"/>
                <a:t>12.50 pm</a:t>
              </a:r>
              <a:endParaRPr lang="en-SG" sz="1400" dirty="0"/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278" y="3569489"/>
            <a:ext cx="4638911" cy="28124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92" y="21557"/>
            <a:ext cx="1514246" cy="111152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663959" y="3738737"/>
            <a:ext cx="3622791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600" b="1" dirty="0" smtClean="0">
                <a:solidFill>
                  <a:schemeClr val="bg1"/>
                </a:solidFill>
              </a:rPr>
              <a:t>Aggregated Hotspots (00 – 09 UTC)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2417F453-4C52-4D40-A04B-B95AA3537A20}"/>
              </a:ext>
            </a:extLst>
          </p:cNvPr>
          <p:cNvSpPr txBox="1"/>
          <p:nvPr/>
        </p:nvSpPr>
        <p:spPr>
          <a:xfrm>
            <a:off x="7049116" y="2444435"/>
            <a:ext cx="121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50000"/>
                  </a:schemeClr>
                </a:solidFill>
                <a:cs typeface="Calibri" pitchFamily="34" charset="0"/>
              </a:rPr>
              <a:t>Himawari-8</a:t>
            </a:r>
            <a:endParaRPr lang="ko-KR" altLang="en-US" sz="1400" b="1" dirty="0">
              <a:solidFill>
                <a:schemeClr val="tx1">
                  <a:lumMod val="50000"/>
                </a:schemeClr>
              </a:solidFill>
              <a:cs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27495" y="2729269"/>
            <a:ext cx="96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smtClean="0"/>
              <a:t>3 pm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22329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17" t="40370" r="1750" b="13852"/>
          <a:stretch/>
        </p:blipFill>
        <p:spPr>
          <a:xfrm>
            <a:off x="0" y="1369060"/>
            <a:ext cx="938784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Outline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400" dirty="0" smtClean="0"/>
              <a:t>Limitations with current hotspot products</a:t>
            </a:r>
          </a:p>
          <a:p>
            <a:r>
              <a:rPr lang="en-SG" sz="2400" dirty="0" smtClean="0"/>
              <a:t>Advantages of multi-satellite hotspot composite</a:t>
            </a:r>
          </a:p>
          <a:p>
            <a:r>
              <a:rPr lang="en-US" sz="2400" dirty="0" smtClean="0"/>
              <a:t>ASMC Multi-Sat Fire Detection Product</a:t>
            </a:r>
          </a:p>
          <a:p>
            <a:r>
              <a:rPr lang="en-US" sz="2400" dirty="0" smtClean="0"/>
              <a:t>Future Plans</a:t>
            </a:r>
          </a:p>
          <a:p>
            <a:r>
              <a:rPr lang="en-SG" sz="2400" dirty="0" smtClean="0"/>
              <a:t>Case </a:t>
            </a:r>
            <a:r>
              <a:rPr lang="en-SG" sz="2400" dirty="0"/>
              <a:t>Studies </a:t>
            </a:r>
            <a:r>
              <a:rPr lang="en-SG" sz="2400" dirty="0" smtClean="0"/>
              <a:t>&amp; Discussion (45 </a:t>
            </a:r>
            <a:r>
              <a:rPr lang="en-SG" sz="2400" dirty="0" err="1" smtClean="0"/>
              <a:t>mins</a:t>
            </a:r>
            <a:r>
              <a:rPr lang="en-SG" sz="2400" dirty="0" smtClean="0"/>
              <a:t>)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16711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Logistics </a:t>
            </a:r>
            <a:r>
              <a:rPr lang="en-US" sz="3200" dirty="0" smtClean="0"/>
              <a:t>Regression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7080615" y="6611779"/>
            <a:ext cx="2063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00" dirty="0" smtClean="0">
                <a:solidFill>
                  <a:schemeClr val="bg1"/>
                </a:solidFill>
              </a:rPr>
              <a:t>Source: towardsdatascience.com</a:t>
            </a:r>
            <a:endParaRPr lang="en-SG" sz="1000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33819" y="955692"/>
            <a:ext cx="8510181" cy="4426692"/>
            <a:chOff x="176619" y="863094"/>
            <a:chExt cx="8510181" cy="4426692"/>
          </a:xfrm>
        </p:grpSpPr>
        <p:sp>
          <p:nvSpPr>
            <p:cNvPr id="8" name="TextBox 7"/>
            <p:cNvSpPr txBox="1"/>
            <p:nvPr/>
          </p:nvSpPr>
          <p:spPr>
            <a:xfrm>
              <a:off x="3452572" y="4920454"/>
              <a:ext cx="3845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Hotspot weight </a:t>
              </a:r>
              <a:r>
                <a:rPr lang="en-US" dirty="0"/>
                <a:t>W</a:t>
              </a:r>
              <a:r>
                <a:rPr lang="en-US" baseline="-25000" dirty="0"/>
                <a:t>i</a:t>
              </a:r>
              <a:endParaRPr lang="en-SG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0391" y="1232426"/>
              <a:ext cx="1284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Real fire</a:t>
              </a:r>
              <a:endParaRPr lang="en-SG" sz="1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6619" y="4517609"/>
              <a:ext cx="15943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False detection</a:t>
              </a:r>
              <a:endParaRPr lang="en-SG" sz="14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521" y="1232426"/>
              <a:ext cx="5287702" cy="3439072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2442258" y="4825386"/>
              <a:ext cx="4456253" cy="0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0"/>
              <a:endCxn id="9" idx="2"/>
            </p:cNvCxnSpPr>
            <p:nvPr/>
          </p:nvCxnSpPr>
          <p:spPr>
            <a:xfrm flipV="1">
              <a:off x="973773" y="1540203"/>
              <a:ext cx="39013" cy="2977406"/>
            </a:xfrm>
            <a:prstGeom prst="straightConnector1">
              <a:avLst/>
            </a:prstGeom>
            <a:ln w="2857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257029" y="863094"/>
              <a:ext cx="1702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Probability</a:t>
              </a:r>
              <a:endParaRPr lang="en-SG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83816" y="4684674"/>
              <a:ext cx="1702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1.0</a:t>
              </a:r>
              <a:endParaRPr lang="en-SG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9588" y="4684674"/>
              <a:ext cx="1702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0.0</a:t>
              </a:r>
              <a:endParaRPr lang="en-SG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27"/>
            <a:stretch/>
          </p:blipFill>
          <p:spPr>
            <a:xfrm>
              <a:off x="2442258" y="1540203"/>
              <a:ext cx="2410640" cy="510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633819" y="5611003"/>
            <a:ext cx="8229600" cy="639986"/>
          </a:xfrm>
        </p:spPr>
        <p:txBody>
          <a:bodyPr>
            <a:noAutofit/>
          </a:bodyPr>
          <a:lstStyle/>
          <a:p>
            <a:r>
              <a:rPr lang="en-SG" sz="1600" dirty="0" smtClean="0"/>
              <a:t>Probabilistic version of linear regression y = mx + c </a:t>
            </a:r>
          </a:p>
          <a:p>
            <a:r>
              <a:rPr lang="en-US" sz="1600" dirty="0" smtClean="0"/>
              <a:t>In this case, x = hotspot weight W</a:t>
            </a:r>
            <a:r>
              <a:rPr lang="en-US" sz="1600" baseline="-25000" dirty="0" smtClean="0"/>
              <a:t>i </a:t>
            </a:r>
            <a:r>
              <a:rPr lang="en-US" sz="1600" dirty="0" smtClean="0"/>
              <a:t>(earlier slide)</a:t>
            </a:r>
          </a:p>
          <a:p>
            <a:r>
              <a:rPr lang="en-US" sz="1600" smtClean="0"/>
              <a:t>Simple 1-d model </a:t>
            </a:r>
            <a:endParaRPr lang="en-SG" sz="16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971147" y="1198481"/>
            <a:ext cx="59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1.0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1659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Sample Product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212" t="32401" r="54080" b="19845"/>
          <a:stretch/>
        </p:blipFill>
        <p:spPr>
          <a:xfrm>
            <a:off x="1401327" y="946359"/>
            <a:ext cx="6071406" cy="4516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3819" y="5611003"/>
            <a:ext cx="8229600" cy="639986"/>
          </a:xfrm>
        </p:spPr>
        <p:txBody>
          <a:bodyPr>
            <a:noAutofit/>
          </a:bodyPr>
          <a:lstStyle/>
          <a:p>
            <a:r>
              <a:rPr lang="en-SG" sz="1600" dirty="0" smtClean="0"/>
              <a:t>Multi-satellite hotspot derived fire grids with probabilistic estimates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5327" y="4398380"/>
            <a:ext cx="8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chemeClr val="bg2">
                    <a:lumMod val="10000"/>
                  </a:schemeClr>
                </a:solidFill>
              </a:rPr>
              <a:t>Fire</a:t>
            </a:r>
            <a:endParaRPr lang="en-SG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8619" y="1539434"/>
            <a:ext cx="8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chemeClr val="bg2">
                    <a:lumMod val="10000"/>
                  </a:schemeClr>
                </a:solidFill>
              </a:rPr>
              <a:t>Fire</a:t>
            </a:r>
            <a:endParaRPr lang="en-SG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55489" y="3566931"/>
            <a:ext cx="8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chemeClr val="bg2">
                    <a:lumMod val="10000"/>
                  </a:schemeClr>
                </a:solidFill>
              </a:rPr>
              <a:t>Fire</a:t>
            </a:r>
            <a:endParaRPr lang="en-SG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6390" y="1668301"/>
            <a:ext cx="8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chemeClr val="bg2">
                    <a:lumMod val="10000"/>
                  </a:schemeClr>
                </a:solidFill>
              </a:rPr>
              <a:t>Fire</a:t>
            </a:r>
            <a:endParaRPr lang="en-SG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1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Product Tuning &amp; Verification</a:t>
            </a:r>
            <a:endParaRPr lang="en-US" sz="32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33819" y="5018919"/>
            <a:ext cx="7931973" cy="871269"/>
          </a:xfrm>
        </p:spPr>
        <p:txBody>
          <a:bodyPr>
            <a:noAutofit/>
          </a:bodyPr>
          <a:lstStyle/>
          <a:p>
            <a:r>
              <a:rPr lang="en-SG" sz="1600" dirty="0" smtClean="0"/>
              <a:t>Manual tagging of fire areas using very high-resolution satellites (</a:t>
            </a:r>
            <a:r>
              <a:rPr lang="en-SG" sz="1600" dirty="0" err="1" smtClean="0"/>
              <a:t>e.g</a:t>
            </a:r>
            <a:r>
              <a:rPr lang="en-SG" sz="1600" dirty="0" smtClean="0"/>
              <a:t> Sentinel-2) </a:t>
            </a:r>
          </a:p>
          <a:p>
            <a:r>
              <a:rPr lang="en-SG" sz="1600" dirty="0" smtClean="0"/>
              <a:t>About 1 month of training data covering Sumatra and Kalimantan in 2019 </a:t>
            </a:r>
          </a:p>
          <a:p>
            <a:r>
              <a:rPr lang="en-SG" sz="1600" dirty="0" smtClean="0"/>
              <a:t>Preliminary result shows at least </a:t>
            </a:r>
            <a:r>
              <a:rPr lang="en-SG" sz="1600" b="1" u="sng" dirty="0" smtClean="0"/>
              <a:t>10% improvement</a:t>
            </a:r>
            <a:r>
              <a:rPr lang="en-SG" sz="1600" dirty="0" smtClean="0"/>
              <a:t> as compared to using only polar-orbiting satellite hotspot data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40899" t="38775" r="17051" b="22023"/>
          <a:stretch/>
        </p:blipFill>
        <p:spPr>
          <a:xfrm>
            <a:off x="1145930" y="1112397"/>
            <a:ext cx="6852140" cy="3593195"/>
          </a:xfrm>
          <a:prstGeom prst="rect">
            <a:avLst/>
          </a:prstGeom>
          <a:ln>
            <a:solidFill>
              <a:srgbClr val="2319A7"/>
            </a:solidFill>
          </a:ln>
        </p:spPr>
      </p:pic>
    </p:spTree>
    <p:extLst>
      <p:ext uri="{BB962C8B-B14F-4D97-AF65-F5344CB8AC3E}">
        <p14:creationId xmlns:p14="http://schemas.microsoft.com/office/powerpoint/2010/main" val="233904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Examples of Label Tagging</a:t>
            </a:r>
            <a:endParaRPr lang="en-US" sz="32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33819" y="5172071"/>
            <a:ext cx="8310140" cy="871269"/>
          </a:xfrm>
        </p:spPr>
        <p:txBody>
          <a:bodyPr>
            <a:noAutofit/>
          </a:bodyPr>
          <a:lstStyle/>
          <a:p>
            <a:r>
              <a:rPr lang="en-SG" sz="1600" dirty="0" smtClean="0"/>
              <a:t>Trained remote sensing experts carries out detailed analysis before confirming presence of fires on high-resolution satellite imageries</a:t>
            </a:r>
          </a:p>
          <a:p>
            <a:r>
              <a:rPr lang="en-SG" sz="1600" dirty="0" smtClean="0"/>
              <a:t>Labelled data is later </a:t>
            </a:r>
            <a:r>
              <a:rPr lang="en-SG" sz="1600" dirty="0" err="1" smtClean="0"/>
              <a:t>reprojected</a:t>
            </a:r>
            <a:r>
              <a:rPr lang="en-SG" sz="1600" dirty="0" smtClean="0"/>
              <a:t> onto the same 2km grid as the multi-sat grid product</a:t>
            </a:r>
          </a:p>
          <a:p>
            <a:endParaRPr lang="en-SG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4" t="4042" r="13333" b="2143"/>
          <a:stretch/>
        </p:blipFill>
        <p:spPr>
          <a:xfrm>
            <a:off x="457200" y="1235310"/>
            <a:ext cx="4142811" cy="332232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3035896" y="2965543"/>
            <a:ext cx="432724" cy="513498"/>
          </a:xfrm>
          <a:custGeom>
            <a:avLst/>
            <a:gdLst>
              <a:gd name="connsiteX0" fmla="*/ 390221 w 432724"/>
              <a:gd name="connsiteY0" fmla="*/ 513095 h 513498"/>
              <a:gd name="connsiteX1" fmla="*/ 158573 w 432724"/>
              <a:gd name="connsiteY1" fmla="*/ 397271 h 513498"/>
              <a:gd name="connsiteX2" fmla="*/ 77 w 432724"/>
              <a:gd name="connsiteY2" fmla="*/ 153431 h 513498"/>
              <a:gd name="connsiteX3" fmla="*/ 140285 w 432724"/>
              <a:gd name="connsiteY3" fmla="*/ 1031 h 513498"/>
              <a:gd name="connsiteX4" fmla="*/ 335357 w 432724"/>
              <a:gd name="connsiteY4" fmla="*/ 226583 h 513498"/>
              <a:gd name="connsiteX5" fmla="*/ 426797 w 432724"/>
              <a:gd name="connsiteY5" fmla="*/ 427751 h 513498"/>
              <a:gd name="connsiteX6" fmla="*/ 390221 w 432724"/>
              <a:gd name="connsiteY6" fmla="*/ 513095 h 51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724" h="513498">
                <a:moveTo>
                  <a:pt x="390221" y="513095"/>
                </a:moveTo>
                <a:cubicBezTo>
                  <a:pt x="345517" y="508015"/>
                  <a:pt x="223597" y="457215"/>
                  <a:pt x="158573" y="397271"/>
                </a:cubicBezTo>
                <a:cubicBezTo>
                  <a:pt x="93549" y="337327"/>
                  <a:pt x="3125" y="219471"/>
                  <a:pt x="77" y="153431"/>
                </a:cubicBezTo>
                <a:cubicBezTo>
                  <a:pt x="-2971" y="87391"/>
                  <a:pt x="84405" y="-11161"/>
                  <a:pt x="140285" y="1031"/>
                </a:cubicBezTo>
                <a:cubicBezTo>
                  <a:pt x="196165" y="13223"/>
                  <a:pt x="287605" y="155463"/>
                  <a:pt x="335357" y="226583"/>
                </a:cubicBezTo>
                <a:cubicBezTo>
                  <a:pt x="383109" y="297703"/>
                  <a:pt x="414605" y="381015"/>
                  <a:pt x="426797" y="427751"/>
                </a:cubicBezTo>
                <a:cubicBezTo>
                  <a:pt x="438989" y="474487"/>
                  <a:pt x="434925" y="518175"/>
                  <a:pt x="390221" y="513095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 12"/>
          <p:cNvSpPr/>
          <p:nvPr/>
        </p:nvSpPr>
        <p:spPr>
          <a:xfrm>
            <a:off x="3332911" y="3782740"/>
            <a:ext cx="585664" cy="703736"/>
          </a:xfrm>
          <a:custGeom>
            <a:avLst/>
            <a:gdLst>
              <a:gd name="connsiteX0" fmla="*/ 532118 w 767562"/>
              <a:gd name="connsiteY0" fmla="*/ 701738 h 703736"/>
              <a:gd name="connsiteX1" fmla="*/ 129782 w 767562"/>
              <a:gd name="connsiteY1" fmla="*/ 470090 h 703736"/>
              <a:gd name="connsiteX2" fmla="*/ 1766 w 767562"/>
              <a:gd name="connsiteY2" fmla="*/ 299402 h 703736"/>
              <a:gd name="connsiteX3" fmla="*/ 202934 w 767562"/>
              <a:gd name="connsiteY3" fmla="*/ 698 h 703736"/>
              <a:gd name="connsiteX4" fmla="*/ 690614 w 767562"/>
              <a:gd name="connsiteY4" fmla="*/ 220154 h 703736"/>
              <a:gd name="connsiteX5" fmla="*/ 751574 w 767562"/>
              <a:gd name="connsiteY5" fmla="*/ 329882 h 703736"/>
              <a:gd name="connsiteX6" fmla="*/ 532118 w 767562"/>
              <a:gd name="connsiteY6" fmla="*/ 701738 h 70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7562" h="703736">
                <a:moveTo>
                  <a:pt x="532118" y="701738"/>
                </a:moveTo>
                <a:cubicBezTo>
                  <a:pt x="428486" y="725106"/>
                  <a:pt x="218174" y="537146"/>
                  <a:pt x="129782" y="470090"/>
                </a:cubicBezTo>
                <a:cubicBezTo>
                  <a:pt x="41390" y="403034"/>
                  <a:pt x="-10426" y="377634"/>
                  <a:pt x="1766" y="299402"/>
                </a:cubicBezTo>
                <a:cubicBezTo>
                  <a:pt x="13958" y="221170"/>
                  <a:pt x="88126" y="13906"/>
                  <a:pt x="202934" y="698"/>
                </a:cubicBezTo>
                <a:cubicBezTo>
                  <a:pt x="317742" y="-12510"/>
                  <a:pt x="599174" y="165290"/>
                  <a:pt x="690614" y="220154"/>
                </a:cubicBezTo>
                <a:cubicBezTo>
                  <a:pt x="782054" y="275018"/>
                  <a:pt x="776974" y="249618"/>
                  <a:pt x="751574" y="329882"/>
                </a:cubicBezTo>
                <a:cubicBezTo>
                  <a:pt x="726174" y="410146"/>
                  <a:pt x="635750" y="678370"/>
                  <a:pt x="532118" y="701738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 13"/>
          <p:cNvSpPr/>
          <p:nvPr/>
        </p:nvSpPr>
        <p:spPr>
          <a:xfrm>
            <a:off x="3918575" y="1635429"/>
            <a:ext cx="357694" cy="337761"/>
          </a:xfrm>
          <a:custGeom>
            <a:avLst/>
            <a:gdLst>
              <a:gd name="connsiteX0" fmla="*/ 281734 w 357694"/>
              <a:gd name="connsiteY0" fmla="*/ 337497 h 337761"/>
              <a:gd name="connsiteX1" fmla="*/ 111046 w 357694"/>
              <a:gd name="connsiteY1" fmla="*/ 270441 h 337761"/>
              <a:gd name="connsiteX2" fmla="*/ 1318 w 357694"/>
              <a:gd name="connsiteY2" fmla="*/ 57081 h 337761"/>
              <a:gd name="connsiteX3" fmla="*/ 184198 w 357694"/>
              <a:gd name="connsiteY3" fmla="*/ 2217 h 337761"/>
              <a:gd name="connsiteX4" fmla="*/ 330502 w 357694"/>
              <a:gd name="connsiteY4" fmla="*/ 111945 h 337761"/>
              <a:gd name="connsiteX5" fmla="*/ 354886 w 357694"/>
              <a:gd name="connsiteY5" fmla="*/ 252153 h 337761"/>
              <a:gd name="connsiteX6" fmla="*/ 281734 w 357694"/>
              <a:gd name="connsiteY6" fmla="*/ 337497 h 337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694" h="337761">
                <a:moveTo>
                  <a:pt x="281734" y="337497"/>
                </a:moveTo>
                <a:cubicBezTo>
                  <a:pt x="241094" y="340545"/>
                  <a:pt x="157782" y="317177"/>
                  <a:pt x="111046" y="270441"/>
                </a:cubicBezTo>
                <a:cubicBezTo>
                  <a:pt x="64310" y="223705"/>
                  <a:pt x="-10874" y="101785"/>
                  <a:pt x="1318" y="57081"/>
                </a:cubicBezTo>
                <a:cubicBezTo>
                  <a:pt x="13510" y="12377"/>
                  <a:pt x="129334" y="-6927"/>
                  <a:pt x="184198" y="2217"/>
                </a:cubicBezTo>
                <a:cubicBezTo>
                  <a:pt x="239062" y="11361"/>
                  <a:pt x="302054" y="70289"/>
                  <a:pt x="330502" y="111945"/>
                </a:cubicBezTo>
                <a:cubicBezTo>
                  <a:pt x="358950" y="153601"/>
                  <a:pt x="360982" y="216593"/>
                  <a:pt x="354886" y="252153"/>
                </a:cubicBezTo>
                <a:cubicBezTo>
                  <a:pt x="348790" y="287713"/>
                  <a:pt x="322374" y="334449"/>
                  <a:pt x="281734" y="337497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Freeform 14"/>
          <p:cNvSpPr/>
          <p:nvPr/>
        </p:nvSpPr>
        <p:spPr>
          <a:xfrm>
            <a:off x="3514068" y="1461478"/>
            <a:ext cx="170619" cy="243309"/>
          </a:xfrm>
          <a:custGeom>
            <a:avLst/>
            <a:gdLst>
              <a:gd name="connsiteX0" fmla="*/ 161985 w 170619"/>
              <a:gd name="connsiteY0" fmla="*/ 35960 h 243309"/>
              <a:gd name="connsiteX1" fmla="*/ 149793 w 170619"/>
              <a:gd name="connsiteY1" fmla="*/ 176168 h 243309"/>
              <a:gd name="connsiteX2" fmla="*/ 88833 w 170619"/>
              <a:gd name="connsiteY2" fmla="*/ 243224 h 243309"/>
              <a:gd name="connsiteX3" fmla="*/ 3489 w 170619"/>
              <a:gd name="connsiteY3" fmla="*/ 163976 h 243309"/>
              <a:gd name="connsiteX4" fmla="*/ 27873 w 170619"/>
              <a:gd name="connsiteY4" fmla="*/ 11576 h 243309"/>
              <a:gd name="connsiteX5" fmla="*/ 161985 w 170619"/>
              <a:gd name="connsiteY5" fmla="*/ 35960 h 24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619" h="243309">
                <a:moveTo>
                  <a:pt x="161985" y="35960"/>
                </a:moveTo>
                <a:cubicBezTo>
                  <a:pt x="182305" y="63392"/>
                  <a:pt x="161985" y="141624"/>
                  <a:pt x="149793" y="176168"/>
                </a:cubicBezTo>
                <a:cubicBezTo>
                  <a:pt x="137601" y="210712"/>
                  <a:pt x="113217" y="245256"/>
                  <a:pt x="88833" y="243224"/>
                </a:cubicBezTo>
                <a:cubicBezTo>
                  <a:pt x="64449" y="241192"/>
                  <a:pt x="13649" y="202584"/>
                  <a:pt x="3489" y="163976"/>
                </a:cubicBezTo>
                <a:cubicBezTo>
                  <a:pt x="-6671" y="125368"/>
                  <a:pt x="6537" y="37992"/>
                  <a:pt x="27873" y="11576"/>
                </a:cubicBezTo>
                <a:cubicBezTo>
                  <a:pt x="49209" y="-14840"/>
                  <a:pt x="141665" y="8528"/>
                  <a:pt x="161985" y="35960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/>
          <p:cNvSpPr txBox="1"/>
          <p:nvPr/>
        </p:nvSpPr>
        <p:spPr>
          <a:xfrm>
            <a:off x="2738938" y="1778890"/>
            <a:ext cx="118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 smtClean="0">
                <a:solidFill>
                  <a:schemeClr val="bg1"/>
                </a:solidFill>
              </a:rPr>
              <a:t>Fire areas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68620" y="3344776"/>
            <a:ext cx="118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 smtClean="0">
                <a:solidFill>
                  <a:schemeClr val="bg1"/>
                </a:solidFill>
              </a:rPr>
              <a:t>Fire areas</a:t>
            </a:r>
            <a:endParaRPr lang="en-SG" sz="1600" b="1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41155" t="23504" r="21538" b="22479"/>
          <a:stretch/>
        </p:blipFill>
        <p:spPr>
          <a:xfrm>
            <a:off x="4833899" y="1235310"/>
            <a:ext cx="4110060" cy="3347368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5280659" y="4101778"/>
            <a:ext cx="602893" cy="384698"/>
          </a:xfrm>
          <a:custGeom>
            <a:avLst/>
            <a:gdLst>
              <a:gd name="connsiteX0" fmla="*/ 532118 w 767562"/>
              <a:gd name="connsiteY0" fmla="*/ 701738 h 703736"/>
              <a:gd name="connsiteX1" fmla="*/ 129782 w 767562"/>
              <a:gd name="connsiteY1" fmla="*/ 470090 h 703736"/>
              <a:gd name="connsiteX2" fmla="*/ 1766 w 767562"/>
              <a:gd name="connsiteY2" fmla="*/ 299402 h 703736"/>
              <a:gd name="connsiteX3" fmla="*/ 202934 w 767562"/>
              <a:gd name="connsiteY3" fmla="*/ 698 h 703736"/>
              <a:gd name="connsiteX4" fmla="*/ 690614 w 767562"/>
              <a:gd name="connsiteY4" fmla="*/ 220154 h 703736"/>
              <a:gd name="connsiteX5" fmla="*/ 751574 w 767562"/>
              <a:gd name="connsiteY5" fmla="*/ 329882 h 703736"/>
              <a:gd name="connsiteX6" fmla="*/ 532118 w 767562"/>
              <a:gd name="connsiteY6" fmla="*/ 701738 h 70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7562" h="703736">
                <a:moveTo>
                  <a:pt x="532118" y="701738"/>
                </a:moveTo>
                <a:cubicBezTo>
                  <a:pt x="428486" y="725106"/>
                  <a:pt x="218174" y="537146"/>
                  <a:pt x="129782" y="470090"/>
                </a:cubicBezTo>
                <a:cubicBezTo>
                  <a:pt x="41390" y="403034"/>
                  <a:pt x="-10426" y="377634"/>
                  <a:pt x="1766" y="299402"/>
                </a:cubicBezTo>
                <a:cubicBezTo>
                  <a:pt x="13958" y="221170"/>
                  <a:pt x="88126" y="13906"/>
                  <a:pt x="202934" y="698"/>
                </a:cubicBezTo>
                <a:cubicBezTo>
                  <a:pt x="317742" y="-12510"/>
                  <a:pt x="599174" y="165290"/>
                  <a:pt x="690614" y="220154"/>
                </a:cubicBezTo>
                <a:cubicBezTo>
                  <a:pt x="782054" y="275018"/>
                  <a:pt x="776974" y="249618"/>
                  <a:pt x="751574" y="329882"/>
                </a:cubicBezTo>
                <a:cubicBezTo>
                  <a:pt x="726174" y="410146"/>
                  <a:pt x="635750" y="678370"/>
                  <a:pt x="532118" y="701738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Freeform 20"/>
          <p:cNvSpPr/>
          <p:nvPr/>
        </p:nvSpPr>
        <p:spPr>
          <a:xfrm>
            <a:off x="7962899" y="1443080"/>
            <a:ext cx="602893" cy="384698"/>
          </a:xfrm>
          <a:custGeom>
            <a:avLst/>
            <a:gdLst>
              <a:gd name="connsiteX0" fmla="*/ 532118 w 767562"/>
              <a:gd name="connsiteY0" fmla="*/ 701738 h 703736"/>
              <a:gd name="connsiteX1" fmla="*/ 129782 w 767562"/>
              <a:gd name="connsiteY1" fmla="*/ 470090 h 703736"/>
              <a:gd name="connsiteX2" fmla="*/ 1766 w 767562"/>
              <a:gd name="connsiteY2" fmla="*/ 299402 h 703736"/>
              <a:gd name="connsiteX3" fmla="*/ 202934 w 767562"/>
              <a:gd name="connsiteY3" fmla="*/ 698 h 703736"/>
              <a:gd name="connsiteX4" fmla="*/ 690614 w 767562"/>
              <a:gd name="connsiteY4" fmla="*/ 220154 h 703736"/>
              <a:gd name="connsiteX5" fmla="*/ 751574 w 767562"/>
              <a:gd name="connsiteY5" fmla="*/ 329882 h 703736"/>
              <a:gd name="connsiteX6" fmla="*/ 532118 w 767562"/>
              <a:gd name="connsiteY6" fmla="*/ 701738 h 70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7562" h="703736">
                <a:moveTo>
                  <a:pt x="532118" y="701738"/>
                </a:moveTo>
                <a:cubicBezTo>
                  <a:pt x="428486" y="725106"/>
                  <a:pt x="218174" y="537146"/>
                  <a:pt x="129782" y="470090"/>
                </a:cubicBezTo>
                <a:cubicBezTo>
                  <a:pt x="41390" y="403034"/>
                  <a:pt x="-10426" y="377634"/>
                  <a:pt x="1766" y="299402"/>
                </a:cubicBezTo>
                <a:cubicBezTo>
                  <a:pt x="13958" y="221170"/>
                  <a:pt x="88126" y="13906"/>
                  <a:pt x="202934" y="698"/>
                </a:cubicBezTo>
                <a:cubicBezTo>
                  <a:pt x="317742" y="-12510"/>
                  <a:pt x="599174" y="165290"/>
                  <a:pt x="690614" y="220154"/>
                </a:cubicBezTo>
                <a:cubicBezTo>
                  <a:pt x="782054" y="275018"/>
                  <a:pt x="776974" y="249618"/>
                  <a:pt x="751574" y="329882"/>
                </a:cubicBezTo>
                <a:cubicBezTo>
                  <a:pt x="726174" y="410146"/>
                  <a:pt x="635750" y="678370"/>
                  <a:pt x="532118" y="701738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Freeform 21"/>
          <p:cNvSpPr/>
          <p:nvPr/>
        </p:nvSpPr>
        <p:spPr>
          <a:xfrm>
            <a:off x="7271339" y="1780841"/>
            <a:ext cx="691560" cy="384698"/>
          </a:xfrm>
          <a:custGeom>
            <a:avLst/>
            <a:gdLst>
              <a:gd name="connsiteX0" fmla="*/ 532118 w 767562"/>
              <a:gd name="connsiteY0" fmla="*/ 701738 h 703736"/>
              <a:gd name="connsiteX1" fmla="*/ 129782 w 767562"/>
              <a:gd name="connsiteY1" fmla="*/ 470090 h 703736"/>
              <a:gd name="connsiteX2" fmla="*/ 1766 w 767562"/>
              <a:gd name="connsiteY2" fmla="*/ 299402 h 703736"/>
              <a:gd name="connsiteX3" fmla="*/ 202934 w 767562"/>
              <a:gd name="connsiteY3" fmla="*/ 698 h 703736"/>
              <a:gd name="connsiteX4" fmla="*/ 690614 w 767562"/>
              <a:gd name="connsiteY4" fmla="*/ 220154 h 703736"/>
              <a:gd name="connsiteX5" fmla="*/ 751574 w 767562"/>
              <a:gd name="connsiteY5" fmla="*/ 329882 h 703736"/>
              <a:gd name="connsiteX6" fmla="*/ 532118 w 767562"/>
              <a:gd name="connsiteY6" fmla="*/ 701738 h 70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7562" h="703736">
                <a:moveTo>
                  <a:pt x="532118" y="701738"/>
                </a:moveTo>
                <a:cubicBezTo>
                  <a:pt x="428486" y="725106"/>
                  <a:pt x="218174" y="537146"/>
                  <a:pt x="129782" y="470090"/>
                </a:cubicBezTo>
                <a:cubicBezTo>
                  <a:pt x="41390" y="403034"/>
                  <a:pt x="-10426" y="377634"/>
                  <a:pt x="1766" y="299402"/>
                </a:cubicBezTo>
                <a:cubicBezTo>
                  <a:pt x="13958" y="221170"/>
                  <a:pt x="88126" y="13906"/>
                  <a:pt x="202934" y="698"/>
                </a:cubicBezTo>
                <a:cubicBezTo>
                  <a:pt x="317742" y="-12510"/>
                  <a:pt x="599174" y="165290"/>
                  <a:pt x="690614" y="220154"/>
                </a:cubicBezTo>
                <a:cubicBezTo>
                  <a:pt x="782054" y="275018"/>
                  <a:pt x="776974" y="249618"/>
                  <a:pt x="751574" y="329882"/>
                </a:cubicBezTo>
                <a:cubicBezTo>
                  <a:pt x="726174" y="410146"/>
                  <a:pt x="635750" y="678370"/>
                  <a:pt x="532118" y="701738"/>
                </a:cubicBezTo>
                <a:close/>
              </a:path>
            </a:pathLst>
          </a:cu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/>
          <p:cNvSpPr txBox="1"/>
          <p:nvPr/>
        </p:nvSpPr>
        <p:spPr>
          <a:xfrm>
            <a:off x="7106176" y="2219958"/>
            <a:ext cx="118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 smtClean="0">
                <a:solidFill>
                  <a:schemeClr val="bg1"/>
                </a:solidFill>
              </a:rPr>
              <a:t>Fire areas</a:t>
            </a:r>
            <a:endParaRPr lang="en-SG" sz="16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88238" y="3848869"/>
            <a:ext cx="118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 smtClean="0">
                <a:solidFill>
                  <a:schemeClr val="bg1"/>
                </a:solidFill>
              </a:rPr>
              <a:t>Fire areas</a:t>
            </a:r>
            <a:endParaRPr lang="en-SG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51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102" t="20997" r="19231" b="15413"/>
          <a:stretch/>
        </p:blipFill>
        <p:spPr>
          <a:xfrm>
            <a:off x="687730" y="1000951"/>
            <a:ext cx="4069465" cy="3493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333" t="19858" r="22436" b="19060"/>
          <a:stretch/>
        </p:blipFill>
        <p:spPr>
          <a:xfrm>
            <a:off x="4572000" y="2118301"/>
            <a:ext cx="4280095" cy="3748580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274639"/>
            <a:ext cx="8229600" cy="524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 smtClean="0"/>
              <a:t>23 – 24 Feb 2020</a:t>
            </a:r>
            <a:endParaRPr lang="en-US" sz="3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169695" y="1805812"/>
            <a:ext cx="1402305" cy="312489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32878" y="4729094"/>
            <a:ext cx="4123376" cy="1246997"/>
          </a:xfrm>
        </p:spPr>
        <p:txBody>
          <a:bodyPr>
            <a:noAutofit/>
          </a:bodyPr>
          <a:lstStyle/>
          <a:p>
            <a:r>
              <a:rPr lang="en-US" sz="1600" dirty="0" smtClean="0"/>
              <a:t>Multiple hotspots detected by NOAA-20 and </a:t>
            </a:r>
            <a:r>
              <a:rPr lang="en-US" sz="1600" dirty="0" err="1" smtClean="0"/>
              <a:t>Suomi</a:t>
            </a:r>
            <a:r>
              <a:rPr lang="en-US" sz="1600" dirty="0" smtClean="0"/>
              <a:t>-NPP in </a:t>
            </a:r>
            <a:r>
              <a:rPr lang="en-US" sz="1600" dirty="0" err="1" smtClean="0"/>
              <a:t>Seberang</a:t>
            </a:r>
            <a:r>
              <a:rPr lang="en-US" sz="1600" dirty="0" smtClean="0"/>
              <a:t> </a:t>
            </a:r>
            <a:r>
              <a:rPr lang="en-US" sz="1600" dirty="0" err="1" smtClean="0"/>
              <a:t>Perai</a:t>
            </a:r>
            <a:r>
              <a:rPr lang="en-US" sz="1600" dirty="0" smtClean="0"/>
              <a:t>, Penang</a:t>
            </a:r>
          </a:p>
          <a:p>
            <a:r>
              <a:rPr lang="en-US" sz="1600" dirty="0" smtClean="0"/>
              <a:t>High-resolution Sentinel-2 image reveals presence of small fires in paddy fields</a:t>
            </a:r>
          </a:p>
          <a:p>
            <a:endParaRPr lang="en-SG" sz="1600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577841" y="5499504"/>
            <a:ext cx="3108960" cy="2713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1100" b="1" dirty="0" smtClean="0"/>
              <a:t>Sentinel-2 Fire/True </a:t>
            </a:r>
            <a:r>
              <a:rPr lang="en-US" sz="1100" b="1" dirty="0" err="1" smtClean="0"/>
              <a:t>Colour</a:t>
            </a:r>
            <a:r>
              <a:rPr lang="en-US" sz="1100" b="1" dirty="0" smtClean="0"/>
              <a:t> RGB 23 Feb 2020</a:t>
            </a:r>
            <a:endParaRPr lang="en-SG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298261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333" t="19858" r="22436" b="19060"/>
          <a:stretch/>
        </p:blipFill>
        <p:spPr>
          <a:xfrm>
            <a:off x="457200" y="898291"/>
            <a:ext cx="6277062" cy="5497558"/>
          </a:xfrm>
          <a:prstGeom prst="rect">
            <a:avLst/>
          </a:prstGeom>
          <a:ln w="57150">
            <a:noFill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274639"/>
            <a:ext cx="8229600" cy="524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 smtClean="0"/>
              <a:t>23 – 24 Feb 2020</a:t>
            </a:r>
            <a:endParaRPr lang="en-US" sz="32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734262" y="1828800"/>
            <a:ext cx="2196378" cy="3009417"/>
          </a:xfrm>
        </p:spPr>
        <p:txBody>
          <a:bodyPr>
            <a:noAutofit/>
          </a:bodyPr>
          <a:lstStyle/>
          <a:p>
            <a:r>
              <a:rPr lang="en-US" sz="1600" dirty="0" smtClean="0"/>
              <a:t>ASMC Multi-Sat Fire Detection product managed to accurately identify the fire locations</a:t>
            </a:r>
          </a:p>
          <a:p>
            <a:endParaRPr lang="en-US" sz="1600" dirty="0" smtClean="0"/>
          </a:p>
          <a:p>
            <a:r>
              <a:rPr lang="en-US" sz="1600" dirty="0" smtClean="0"/>
              <a:t>All observed fires were found to be within the high probability fire grids</a:t>
            </a:r>
            <a:endParaRPr lang="en-SG" sz="1600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7578" y="5997215"/>
            <a:ext cx="3108960" cy="2713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1100" b="1" dirty="0" smtClean="0"/>
              <a:t>Sentinel-2 Fire/True </a:t>
            </a:r>
            <a:r>
              <a:rPr lang="en-US" sz="1100" b="1" dirty="0" err="1" smtClean="0"/>
              <a:t>Colour</a:t>
            </a:r>
            <a:r>
              <a:rPr lang="en-US" sz="1100" b="1" dirty="0" smtClean="0"/>
              <a:t> RGB 23 Feb 2020</a:t>
            </a:r>
            <a:endParaRPr lang="en-SG" sz="11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633728" y="3407560"/>
            <a:ext cx="71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chemeClr val="bg1"/>
                </a:solidFill>
              </a:rPr>
              <a:t>Fire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97939" y="4140232"/>
            <a:ext cx="71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chemeClr val="bg1"/>
                </a:solidFill>
              </a:rPr>
              <a:t>Fire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633728" y="3767328"/>
            <a:ext cx="585216" cy="3413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/>
          <p:cNvSpPr/>
          <p:nvPr/>
        </p:nvSpPr>
        <p:spPr>
          <a:xfrm>
            <a:off x="3357987" y="3452021"/>
            <a:ext cx="585216" cy="3413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/>
          <p:cNvSpPr/>
          <p:nvPr/>
        </p:nvSpPr>
        <p:spPr>
          <a:xfrm>
            <a:off x="4005072" y="4254169"/>
            <a:ext cx="414528" cy="2579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/>
          <p:cNvSpPr/>
          <p:nvPr/>
        </p:nvSpPr>
        <p:spPr>
          <a:xfrm>
            <a:off x="4486656" y="4540359"/>
            <a:ext cx="414528" cy="2579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/>
          <p:cNvSpPr txBox="1"/>
          <p:nvPr/>
        </p:nvSpPr>
        <p:spPr>
          <a:xfrm>
            <a:off x="3852672" y="3038228"/>
            <a:ext cx="71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chemeClr val="bg1"/>
                </a:solidFill>
              </a:rPr>
              <a:t>Fire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13051" y="5432367"/>
            <a:ext cx="353961" cy="274320"/>
          </a:xfrm>
          <a:prstGeom prst="rect">
            <a:avLst/>
          </a:prstGeom>
          <a:noFill/>
          <a:ln>
            <a:solidFill>
              <a:srgbClr val="231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/>
          <p:cNvSpPr/>
          <p:nvPr/>
        </p:nvSpPr>
        <p:spPr>
          <a:xfrm>
            <a:off x="7267012" y="5277139"/>
            <a:ext cx="1567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Low probability fire grids</a:t>
            </a:r>
            <a:endParaRPr lang="en-SG" sz="1600" dirty="0"/>
          </a:p>
        </p:txBody>
      </p:sp>
      <p:sp>
        <p:nvSpPr>
          <p:cNvPr id="29" name="Rectangle 28"/>
          <p:cNvSpPr/>
          <p:nvPr/>
        </p:nvSpPr>
        <p:spPr>
          <a:xfrm>
            <a:off x="7267011" y="5871289"/>
            <a:ext cx="1663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High probability </a:t>
            </a:r>
            <a:r>
              <a:rPr lang="en-US" sz="1600" dirty="0"/>
              <a:t>fire grids</a:t>
            </a:r>
            <a:endParaRPr lang="en-SG" sz="1600" dirty="0"/>
          </a:p>
        </p:txBody>
      </p:sp>
      <p:sp>
        <p:nvSpPr>
          <p:cNvPr id="30" name="Rectangle 29"/>
          <p:cNvSpPr/>
          <p:nvPr/>
        </p:nvSpPr>
        <p:spPr>
          <a:xfrm>
            <a:off x="6913050" y="5994271"/>
            <a:ext cx="353961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490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57200" y="274639"/>
            <a:ext cx="8229600" cy="524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1" kern="1200">
                <a:solidFill>
                  <a:srgbClr val="00589C"/>
                </a:solidFill>
                <a:latin typeface="Tw Cen MT" panose="020B0602020104020603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 smtClean="0"/>
              <a:t>23 – 24 Feb 2020</a:t>
            </a:r>
            <a:endParaRPr lang="en-US" sz="32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0300" y="5787343"/>
            <a:ext cx="8583399" cy="671332"/>
          </a:xfrm>
        </p:spPr>
        <p:txBody>
          <a:bodyPr>
            <a:noAutofit/>
          </a:bodyPr>
          <a:lstStyle/>
          <a:p>
            <a:r>
              <a:rPr lang="en-US" sz="1600" dirty="0" smtClean="0"/>
              <a:t>Fire hotspots were verified by JAS ground staff on 25 Feb</a:t>
            </a:r>
          </a:p>
          <a:p>
            <a:r>
              <a:rPr lang="en-US" sz="1600" dirty="0" smtClean="0"/>
              <a:t>Valuable ground truth info !</a:t>
            </a:r>
            <a:endParaRPr lang="en-SG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166" t="20815" r="41167" b="11334"/>
          <a:stretch/>
        </p:blipFill>
        <p:spPr>
          <a:xfrm>
            <a:off x="670560" y="1219200"/>
            <a:ext cx="2718443" cy="420624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6766561" y="6611779"/>
            <a:ext cx="23774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dirty="0" smtClean="0">
                <a:solidFill>
                  <a:schemeClr val="bg1"/>
                </a:solidFill>
              </a:rPr>
              <a:t>Source: </a:t>
            </a:r>
            <a:r>
              <a:rPr lang="en-SG" sz="1000" dirty="0" err="1" smtClean="0">
                <a:solidFill>
                  <a:schemeClr val="bg1"/>
                </a:solidFill>
              </a:rPr>
              <a:t>Jabatan</a:t>
            </a:r>
            <a:r>
              <a:rPr lang="en-SG" sz="1000" dirty="0" smtClean="0">
                <a:solidFill>
                  <a:schemeClr val="bg1"/>
                </a:solidFill>
              </a:rPr>
              <a:t> </a:t>
            </a:r>
            <a:r>
              <a:rPr lang="en-SG" sz="1000" dirty="0" err="1" smtClean="0">
                <a:solidFill>
                  <a:schemeClr val="bg1"/>
                </a:solidFill>
              </a:rPr>
              <a:t>Alam</a:t>
            </a:r>
            <a:r>
              <a:rPr lang="en-SG" sz="1000" dirty="0" smtClean="0">
                <a:solidFill>
                  <a:schemeClr val="bg1"/>
                </a:solidFill>
              </a:rPr>
              <a:t> </a:t>
            </a:r>
            <a:r>
              <a:rPr lang="en-SG" sz="1000" dirty="0" err="1" smtClean="0">
                <a:solidFill>
                  <a:schemeClr val="bg1"/>
                </a:solidFill>
              </a:rPr>
              <a:t>Sekitar</a:t>
            </a:r>
            <a:r>
              <a:rPr lang="en-SG" sz="1000" dirty="0" smtClean="0">
                <a:solidFill>
                  <a:schemeClr val="bg1"/>
                </a:solidFill>
              </a:rPr>
              <a:t> FB page</a:t>
            </a:r>
            <a:endParaRPr lang="en-SG" sz="10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1999" y="414110"/>
            <a:ext cx="3845272" cy="5192282"/>
            <a:chOff x="-3866493" y="0"/>
            <a:chExt cx="10157715" cy="1371599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336" y="6842759"/>
              <a:ext cx="3850479" cy="685799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66493" y="0"/>
              <a:ext cx="3157538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684" y="0"/>
              <a:ext cx="3157538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8642" y="6858000"/>
              <a:ext cx="3157537" cy="68579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8131" y="0"/>
              <a:ext cx="38576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665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12 Oct 2019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846703" y="928370"/>
            <a:ext cx="7840097" cy="4599172"/>
            <a:chOff x="228601" y="1080770"/>
            <a:chExt cx="7840097" cy="4599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1" y="1080770"/>
              <a:ext cx="4447586" cy="3681730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34231" t="19402" r="17435" b="11539"/>
            <a:stretch/>
          </p:blipFill>
          <p:spPr>
            <a:xfrm>
              <a:off x="3365501" y="1899920"/>
              <a:ext cx="4703197" cy="378002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1384301" y="2793619"/>
              <a:ext cx="457200" cy="3413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1384301" y="1879600"/>
              <a:ext cx="1938019" cy="91401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84301" y="3134995"/>
              <a:ext cx="1938019" cy="254152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549400" y="13589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Thailand</a:t>
            </a:r>
            <a:endParaRPr lang="en-SG" i="1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33819" y="5611003"/>
            <a:ext cx="8229600" cy="639986"/>
          </a:xfrm>
        </p:spPr>
        <p:txBody>
          <a:bodyPr>
            <a:noAutofit/>
          </a:bodyPr>
          <a:lstStyle/>
          <a:p>
            <a:r>
              <a:rPr lang="en-US" sz="1600" dirty="0" smtClean="0"/>
              <a:t>Clusters of hotspots detected by NOAA-20 satellite during rainy season in central Thailand</a:t>
            </a:r>
          </a:p>
          <a:p>
            <a:r>
              <a:rPr lang="en-US" sz="1600" dirty="0" smtClean="0"/>
              <a:t>Found to be false detection based on high-resolution Sentinel-2 image</a:t>
            </a:r>
            <a:endParaRPr lang="en-SG" sz="1600" dirty="0" smtClean="0"/>
          </a:p>
        </p:txBody>
      </p:sp>
      <p:sp>
        <p:nvSpPr>
          <p:cNvPr id="16" name="Oval 15"/>
          <p:cNvSpPr/>
          <p:nvPr/>
        </p:nvSpPr>
        <p:spPr>
          <a:xfrm>
            <a:off x="4397634" y="3322571"/>
            <a:ext cx="701969" cy="62992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/>
          <p:cNvSpPr/>
          <p:nvPr/>
        </p:nvSpPr>
        <p:spPr>
          <a:xfrm>
            <a:off x="4745137" y="4928630"/>
            <a:ext cx="701969" cy="62992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/>
          <p:cNvSpPr/>
          <p:nvPr/>
        </p:nvSpPr>
        <p:spPr>
          <a:xfrm>
            <a:off x="7102257" y="1775079"/>
            <a:ext cx="701969" cy="62992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495361" y="1993186"/>
            <a:ext cx="2303954" cy="6132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1600" dirty="0" smtClean="0"/>
              <a:t>Hotspots detected by NOAA-20</a:t>
            </a:r>
            <a:endParaRPr lang="en-SG" sz="1600" dirty="0" smtClean="0"/>
          </a:p>
        </p:txBody>
      </p:sp>
      <p:cxnSp>
        <p:nvCxnSpPr>
          <p:cNvPr id="21" name="Elbow Connector 20"/>
          <p:cNvCxnSpPr>
            <a:endCxn id="16" idx="6"/>
          </p:cNvCxnSpPr>
          <p:nvPr/>
        </p:nvCxnSpPr>
        <p:spPr>
          <a:xfrm rot="5400000">
            <a:off x="4881206" y="2859617"/>
            <a:ext cx="996312" cy="559517"/>
          </a:xfrm>
          <a:prstGeom prst="bentConnector2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9" idx="3"/>
            <a:endCxn id="18" idx="2"/>
          </p:cNvCxnSpPr>
          <p:nvPr/>
        </p:nvCxnSpPr>
        <p:spPr>
          <a:xfrm flipV="1">
            <a:off x="6799315" y="2090039"/>
            <a:ext cx="302942" cy="209751"/>
          </a:xfrm>
          <a:prstGeom prst="bentConnector3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17" idx="6"/>
          </p:cNvCxnSpPr>
          <p:nvPr/>
        </p:nvCxnSpPr>
        <p:spPr>
          <a:xfrm rot="5400000">
            <a:off x="4248295" y="3832764"/>
            <a:ext cx="2609638" cy="212015"/>
          </a:xfrm>
          <a:prstGeom prst="bentConnector2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5918201" y="5042304"/>
            <a:ext cx="2616200" cy="2012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1100" b="1" dirty="0" smtClean="0"/>
              <a:t>Sentinel-2 SWIR RGB 12 Oct 2019</a:t>
            </a:r>
            <a:endParaRPr lang="en-SG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30678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12 Oct 2019</a:t>
            </a:r>
            <a:endParaRPr lang="en-US" sz="32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33819" y="5611003"/>
            <a:ext cx="8229600" cy="639986"/>
          </a:xfrm>
        </p:spPr>
        <p:txBody>
          <a:bodyPr>
            <a:noAutofit/>
          </a:bodyPr>
          <a:lstStyle/>
          <a:p>
            <a:r>
              <a:rPr lang="en-US" sz="1600" dirty="0" smtClean="0"/>
              <a:t>Multi-sat fire detection product flagged these areas as low probability fire grids</a:t>
            </a:r>
          </a:p>
          <a:p>
            <a:r>
              <a:rPr lang="en-US" sz="1600" dirty="0" smtClean="0"/>
              <a:t>Enable users to better optimize limited resources for ground ops</a:t>
            </a:r>
            <a:endParaRPr lang="en-SG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5000" t="26695" r="31795" b="19060"/>
          <a:stretch/>
        </p:blipFill>
        <p:spPr>
          <a:xfrm>
            <a:off x="1072262" y="1050880"/>
            <a:ext cx="4688458" cy="4308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21800" y="1381760"/>
            <a:ext cx="353961" cy="274320"/>
          </a:xfrm>
          <a:prstGeom prst="rect">
            <a:avLst/>
          </a:prstGeom>
          <a:noFill/>
          <a:ln>
            <a:solidFill>
              <a:srgbClr val="231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6471474" y="1334254"/>
            <a:ext cx="2672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Low probability fire grids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6306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Limitations</a:t>
            </a:r>
            <a:endParaRPr lang="en-US" sz="32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33819" y="4949947"/>
            <a:ext cx="8243963" cy="2369478"/>
          </a:xfrm>
        </p:spPr>
        <p:txBody>
          <a:bodyPr>
            <a:noAutofit/>
          </a:bodyPr>
          <a:lstStyle/>
          <a:p>
            <a:r>
              <a:rPr lang="en-SG" sz="1600" dirty="0" smtClean="0"/>
              <a:t>Model training and verification data based on high-resolution satellite imagery</a:t>
            </a:r>
          </a:p>
          <a:p>
            <a:pPr lvl="1"/>
            <a:r>
              <a:rPr lang="en-SG" sz="1600" dirty="0" smtClean="0"/>
              <a:t>Subject to issues such as limited temporal and spatial coverage, cloud cover</a:t>
            </a:r>
          </a:p>
          <a:p>
            <a:pPr lvl="1"/>
            <a:r>
              <a:rPr lang="en-SG" sz="1600" dirty="0" smtClean="0"/>
              <a:t>Not optimal, ground reports are preferred</a:t>
            </a:r>
          </a:p>
          <a:p>
            <a:r>
              <a:rPr lang="en-SG" sz="1600" dirty="0" smtClean="0"/>
              <a:t>Small fires, underground peat fires, and fires beneath dense haze/forest canopy may not be detected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66923" y="894139"/>
            <a:ext cx="4448959" cy="3600350"/>
            <a:chOff x="633819" y="1074333"/>
            <a:chExt cx="4448959" cy="36003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9" y="1074333"/>
              <a:ext cx="4448959" cy="36003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365813" y="1250066"/>
              <a:ext cx="2511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 smtClean="0">
                  <a:solidFill>
                    <a:schemeClr val="accent6">
                      <a:lumMod val="50000"/>
                    </a:schemeClr>
                  </a:solidFill>
                </a:rPr>
                <a:t>Hotspots obscured by dense haze</a:t>
              </a:r>
              <a:endParaRPr lang="en-SG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106592" y="2176041"/>
              <a:ext cx="1990846" cy="143526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3812" t="44936" r="16043" b="9031"/>
          <a:stretch/>
        </p:blipFill>
        <p:spPr>
          <a:xfrm>
            <a:off x="183903" y="894139"/>
            <a:ext cx="4191426" cy="3600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420" y="3230880"/>
            <a:ext cx="149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bg1"/>
                </a:solidFill>
              </a:rPr>
              <a:t>Small fire not detected by any of the satellites</a:t>
            </a:r>
            <a:endParaRPr lang="en-SG" sz="1200" b="1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33819" y="3802380"/>
            <a:ext cx="493941" cy="28956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41167" t="45704" r="40166" b="30296"/>
          <a:stretch/>
        </p:blipFill>
        <p:spPr>
          <a:xfrm>
            <a:off x="2348563" y="3526156"/>
            <a:ext cx="1164257" cy="84200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0" name="Rectangle 29"/>
          <p:cNvSpPr/>
          <p:nvPr/>
        </p:nvSpPr>
        <p:spPr>
          <a:xfrm>
            <a:off x="1237044" y="4038402"/>
            <a:ext cx="229805" cy="209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2" name="Elbow Connector 31"/>
          <p:cNvCxnSpPr>
            <a:stCxn id="30" idx="3"/>
            <a:endCxn id="29" idx="1"/>
          </p:cNvCxnSpPr>
          <p:nvPr/>
        </p:nvCxnSpPr>
        <p:spPr>
          <a:xfrm flipV="1">
            <a:off x="1466849" y="3947160"/>
            <a:ext cx="881714" cy="19588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1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Fire Hotspot Products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974" y="1129420"/>
            <a:ext cx="8560052" cy="4525963"/>
          </a:xfrm>
        </p:spPr>
        <p:txBody>
          <a:bodyPr>
            <a:normAutofit/>
          </a:bodyPr>
          <a:lstStyle/>
          <a:p>
            <a:r>
              <a:rPr lang="en-SG" sz="1600" dirty="0" smtClean="0"/>
              <a:t>Satellite fire hotspots have been widely used for vegetation fire monitoring since the 90s</a:t>
            </a:r>
          </a:p>
          <a:p>
            <a:pPr lvl="1"/>
            <a:r>
              <a:rPr lang="en-SG" sz="1600" dirty="0" smtClean="0"/>
              <a:t>Excellent spatial coverage</a:t>
            </a:r>
          </a:p>
          <a:p>
            <a:pPr lvl="1"/>
            <a:r>
              <a:rPr lang="en-SG" sz="1600" dirty="0" smtClean="0"/>
              <a:t>Good at detecting large forest and land fires under clear sky conditions</a:t>
            </a:r>
          </a:p>
          <a:p>
            <a:r>
              <a:rPr lang="en-SG" sz="1600" dirty="0" smtClean="0"/>
              <a:t>Number of satellites in-orbit capable of fire detections has been increasing over the years</a:t>
            </a:r>
          </a:p>
          <a:p>
            <a:pPr lvl="1"/>
            <a:r>
              <a:rPr lang="en-SG" sz="1600" dirty="0" smtClean="0"/>
              <a:t>Different versions of fire hotspot products developed</a:t>
            </a:r>
          </a:p>
          <a:p>
            <a:r>
              <a:rPr lang="en-SG" sz="1600" dirty="0" smtClean="0"/>
              <a:t>Fire hotspots from polar-orbiting satellites (</a:t>
            </a:r>
            <a:r>
              <a:rPr lang="en-SG" sz="1600" dirty="0" err="1" smtClean="0"/>
              <a:t>e.g</a:t>
            </a:r>
            <a:r>
              <a:rPr lang="en-SG" sz="1600" dirty="0" smtClean="0"/>
              <a:t> TERRA, AQUA, </a:t>
            </a:r>
            <a:r>
              <a:rPr lang="en-SG" sz="1600" dirty="0" err="1" smtClean="0"/>
              <a:t>Suomi</a:t>
            </a:r>
            <a:r>
              <a:rPr lang="en-SG" sz="1600" dirty="0" smtClean="0"/>
              <a:t>-NPP, NOAA-20) remained as the primary fire product used operationally worldwide</a:t>
            </a:r>
            <a:endParaRPr lang="en-SG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7" y="3847723"/>
            <a:ext cx="5000961" cy="2625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5" t="59023" r="9768" b="16039"/>
          <a:stretch/>
        </p:blipFill>
        <p:spPr>
          <a:xfrm>
            <a:off x="5316782" y="3847723"/>
            <a:ext cx="3406232" cy="2625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26684" y="3938258"/>
            <a:ext cx="1683161" cy="2616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050" b="1" dirty="0" smtClean="0"/>
              <a:t>NOAA-20 Fire Hotspots </a:t>
            </a:r>
            <a:endParaRPr lang="en-SG" sz="1050" b="1" dirty="0"/>
          </a:p>
        </p:txBody>
      </p:sp>
    </p:spTree>
    <p:extLst>
      <p:ext uri="{BB962C8B-B14F-4D97-AF65-F5344CB8AC3E}">
        <p14:creationId xmlns:p14="http://schemas.microsoft.com/office/powerpoint/2010/main" val="27709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US" sz="3200" dirty="0" smtClean="0"/>
              <a:t>Future Plans</a:t>
            </a:r>
            <a:endParaRPr lang="en-US" sz="3200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C18B02A-D042-4B9C-9122-B3B096F418A2}"/>
              </a:ext>
            </a:extLst>
          </p:cNvPr>
          <p:cNvSpPr/>
          <p:nvPr/>
        </p:nvSpPr>
        <p:spPr>
          <a:xfrm>
            <a:off x="5708979" y="2588866"/>
            <a:ext cx="792088" cy="792088"/>
          </a:xfrm>
          <a:prstGeom prst="ellipse">
            <a:avLst/>
          </a:prstGeom>
          <a:solidFill>
            <a:srgbClr val="19A5B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71C78A4E-2956-4A65-B5A2-D85DBBE64492}"/>
              </a:ext>
            </a:extLst>
          </p:cNvPr>
          <p:cNvSpPr/>
          <p:nvPr/>
        </p:nvSpPr>
        <p:spPr>
          <a:xfrm>
            <a:off x="5745034" y="4172761"/>
            <a:ext cx="792088" cy="792088"/>
          </a:xfrm>
          <a:prstGeom prst="ellipse">
            <a:avLst/>
          </a:prstGeom>
          <a:solidFill>
            <a:srgbClr val="1A8EA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E0A994B-C77E-49A4-8936-AAB5B8E95A5F}"/>
              </a:ext>
            </a:extLst>
          </p:cNvPr>
          <p:cNvSpPr/>
          <p:nvPr/>
        </p:nvSpPr>
        <p:spPr>
          <a:xfrm>
            <a:off x="2106166" y="4089127"/>
            <a:ext cx="792088" cy="792088"/>
          </a:xfrm>
          <a:prstGeom prst="ellipse">
            <a:avLst/>
          </a:prstGeom>
          <a:solidFill>
            <a:srgbClr val="0587A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23BF0162-0665-430F-A075-7DBFBEAAD45A}"/>
              </a:ext>
            </a:extLst>
          </p:cNvPr>
          <p:cNvSpPr/>
          <p:nvPr/>
        </p:nvSpPr>
        <p:spPr>
          <a:xfrm>
            <a:off x="2106166" y="2554687"/>
            <a:ext cx="792088" cy="792088"/>
          </a:xfrm>
          <a:prstGeom prst="ellipse">
            <a:avLst/>
          </a:prstGeom>
          <a:solidFill>
            <a:srgbClr val="53C3C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54266D72-89E5-40B0-8592-B29A1C53DE9A}"/>
              </a:ext>
            </a:extLst>
          </p:cNvPr>
          <p:cNvGrpSpPr/>
          <p:nvPr/>
        </p:nvGrpSpPr>
        <p:grpSpPr>
          <a:xfrm>
            <a:off x="56260" y="2544786"/>
            <a:ext cx="1920325" cy="508135"/>
            <a:chOff x="1772309" y="4465170"/>
            <a:chExt cx="3116362" cy="372142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CDEE698E-3B31-42CC-BCA8-4BE773673440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96F7AA4-546A-4F89-87EB-75A03EE85B6E}"/>
                </a:ext>
              </a:extLst>
            </p:cNvPr>
            <p:cNvSpPr txBox="1"/>
            <p:nvPr/>
          </p:nvSpPr>
          <p:spPr>
            <a:xfrm>
              <a:off x="1772309" y="4465170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Improve product resolution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225C31FD-6BE5-4237-B56C-C2A2692FC580}"/>
              </a:ext>
            </a:extLst>
          </p:cNvPr>
          <p:cNvGrpSpPr/>
          <p:nvPr/>
        </p:nvGrpSpPr>
        <p:grpSpPr>
          <a:xfrm>
            <a:off x="6613884" y="4303723"/>
            <a:ext cx="2097578" cy="661126"/>
            <a:chOff x="1772309" y="4307149"/>
            <a:chExt cx="3116362" cy="530163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01ACE9FA-4495-40C1-9DE8-393B189107CA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Fengyun-4A and GK-2A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1D0B8936-2B63-472E-B707-A01FFA323C8E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Include more hotspot data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E1C4A59C-C194-4FF9-86DC-04CB7AED92AF}"/>
              </a:ext>
            </a:extLst>
          </p:cNvPr>
          <p:cNvGrpSpPr/>
          <p:nvPr/>
        </p:nvGrpSpPr>
        <p:grpSpPr>
          <a:xfrm>
            <a:off x="-261025" y="4035425"/>
            <a:ext cx="2270250" cy="714829"/>
            <a:chOff x="1772309" y="4307149"/>
            <a:chExt cx="3116362" cy="714829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F5017764-73A2-4EA6-AEE1-574302E30FC3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Neural networks, support vector machine …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D897C0B7-F38F-41C9-9864-5E3E35BE9E5D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Run more ML models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46BCAC83-6555-4BEC-AA13-9444378F3BA0}"/>
              </a:ext>
            </a:extLst>
          </p:cNvPr>
          <p:cNvGrpSpPr/>
          <p:nvPr/>
        </p:nvGrpSpPr>
        <p:grpSpPr>
          <a:xfrm>
            <a:off x="6595978" y="2535170"/>
            <a:ext cx="2548022" cy="1256636"/>
            <a:chOff x="1772309" y="4307149"/>
            <a:chExt cx="3116362" cy="747423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08DBEE7-4024-49B8-9B80-3ADBD316E259}"/>
                </a:ext>
              </a:extLst>
            </p:cNvPr>
            <p:cNvSpPr txBox="1"/>
            <p:nvPr/>
          </p:nvSpPr>
          <p:spPr>
            <a:xfrm>
              <a:off x="1794209" y="4560311"/>
              <a:ext cx="3071571" cy="494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Collect trial feedback from users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Use ground reports for evaluation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Collect more ground-truth data for model tuning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54ED58C0-8D16-4BEE-94CF-4BA589AF9D3F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More robust verification &amp; tuning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309330" y="870394"/>
            <a:ext cx="1869729" cy="5325376"/>
            <a:chOff x="3550067" y="1681696"/>
            <a:chExt cx="1584882" cy="4514073"/>
          </a:xfrm>
        </p:grpSpPr>
        <p:grpSp>
          <p:nvGrpSpPr>
            <p:cNvPr id="39" name="그룹 35">
              <a:extLst>
                <a:ext uri="{FF2B5EF4-FFF2-40B4-BE49-F238E27FC236}">
                  <a16:creationId xmlns="" xmlns:a16="http://schemas.microsoft.com/office/drawing/2014/main" id="{3EF28E97-EA60-43C2-9B75-820CB91FF030}"/>
                </a:ext>
              </a:extLst>
            </p:cNvPr>
            <p:cNvGrpSpPr/>
            <p:nvPr/>
          </p:nvGrpSpPr>
          <p:grpSpPr>
            <a:xfrm>
              <a:off x="3624409" y="1681696"/>
              <a:ext cx="1510540" cy="4514073"/>
              <a:chOff x="3802209" y="1681694"/>
              <a:chExt cx="1510540" cy="4514073"/>
            </a:xfrm>
          </p:grpSpPr>
          <p:sp>
            <p:nvSpPr>
              <p:cNvPr id="40" name="Rectangle 24">
                <a:extLst>
                  <a:ext uri="{FF2B5EF4-FFF2-40B4-BE49-F238E27FC236}">
                    <a16:creationId xmlns="" xmlns:a16="http://schemas.microsoft.com/office/drawing/2014/main" id="{0234B3AB-A4FF-4299-9174-50EF3C1B1160}"/>
                  </a:ext>
                </a:extLst>
              </p:cNvPr>
              <p:cNvSpPr/>
              <p:nvPr/>
            </p:nvSpPr>
            <p:spPr>
              <a:xfrm rot="3600000">
                <a:off x="3802210" y="2518620"/>
                <a:ext cx="1484064" cy="1484065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0" y="771505"/>
                    </a:moveTo>
                    <a:lnTo>
                      <a:pt x="771506" y="771505"/>
                    </a:lnTo>
                    <a:lnTo>
                      <a:pt x="771506" y="0"/>
                    </a:lnTo>
                    <a:lnTo>
                      <a:pt x="1368152" y="0"/>
                    </a:lnTo>
                    <a:lnTo>
                      <a:pt x="1368152" y="1368152"/>
                    </a:lnTo>
                    <a:lnTo>
                      <a:pt x="0" y="1368152"/>
                    </a:lnTo>
                    <a:close/>
                  </a:path>
                </a:pathLst>
              </a:custGeom>
              <a:solidFill>
                <a:srgbClr val="19A5BE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isometricTopUp">
                  <a:rot lat="19697038" lon="2817926" rev="48691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85DCBDD6-759C-4777-898F-48B8D42D1C66}"/>
                  </a:ext>
                </a:extLst>
              </p:cNvPr>
              <p:cNvSpPr/>
              <p:nvPr/>
            </p:nvSpPr>
            <p:spPr>
              <a:xfrm rot="3600000">
                <a:off x="3775735" y="1734643"/>
                <a:ext cx="1589964" cy="1484065"/>
              </a:xfrm>
              <a:prstGeom prst="rect">
                <a:avLst/>
              </a:prstGeom>
              <a:solidFill>
                <a:srgbClr val="53C3CD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isometricTopUp">
                  <a:rot lat="19697038" lon="2817926" rev="48691"/>
                </a:camera>
                <a:lightRig rig="threePt" dir="t"/>
              </a:scene3d>
              <a:sp3d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2" name="Rectangle 24">
                <a:extLst>
                  <a:ext uri="{FF2B5EF4-FFF2-40B4-BE49-F238E27FC236}">
                    <a16:creationId xmlns="" xmlns:a16="http://schemas.microsoft.com/office/drawing/2014/main" id="{C79746E7-C027-4C0D-B0CD-8A319C806F89}"/>
                  </a:ext>
                </a:extLst>
              </p:cNvPr>
              <p:cNvSpPr/>
              <p:nvPr/>
            </p:nvSpPr>
            <p:spPr>
              <a:xfrm rot="3600000">
                <a:off x="3802210" y="3249647"/>
                <a:ext cx="1484064" cy="1484065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0" y="771505"/>
                    </a:moveTo>
                    <a:lnTo>
                      <a:pt x="771506" y="771505"/>
                    </a:lnTo>
                    <a:lnTo>
                      <a:pt x="771506" y="0"/>
                    </a:lnTo>
                    <a:lnTo>
                      <a:pt x="1368152" y="0"/>
                    </a:lnTo>
                    <a:lnTo>
                      <a:pt x="1368152" y="1368152"/>
                    </a:lnTo>
                    <a:lnTo>
                      <a:pt x="0" y="1368152"/>
                    </a:lnTo>
                    <a:close/>
                  </a:path>
                </a:pathLst>
              </a:custGeom>
              <a:solidFill>
                <a:srgbClr val="0587AF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isometricTopUp">
                  <a:rot lat="19697038" lon="2817926" rev="48691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3" name="Rectangle 24">
                <a:extLst>
                  <a:ext uri="{FF2B5EF4-FFF2-40B4-BE49-F238E27FC236}">
                    <a16:creationId xmlns="" xmlns:a16="http://schemas.microsoft.com/office/drawing/2014/main" id="{2009C3FE-144F-4B88-8A04-8E00F0DA233D}"/>
                  </a:ext>
                </a:extLst>
              </p:cNvPr>
              <p:cNvSpPr/>
              <p:nvPr/>
            </p:nvSpPr>
            <p:spPr>
              <a:xfrm rot="3600000">
                <a:off x="3802210" y="3980674"/>
                <a:ext cx="1484064" cy="1484065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0" y="771505"/>
                    </a:moveTo>
                    <a:lnTo>
                      <a:pt x="771506" y="771505"/>
                    </a:lnTo>
                    <a:lnTo>
                      <a:pt x="771506" y="0"/>
                    </a:lnTo>
                    <a:lnTo>
                      <a:pt x="1368152" y="0"/>
                    </a:lnTo>
                    <a:lnTo>
                      <a:pt x="1368152" y="1368152"/>
                    </a:lnTo>
                    <a:lnTo>
                      <a:pt x="0" y="1368152"/>
                    </a:lnTo>
                    <a:close/>
                  </a:path>
                </a:pathLst>
              </a:custGeom>
              <a:solidFill>
                <a:srgbClr val="19649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isometricTopUp">
                  <a:rot lat="19697038" lon="2817926" rev="48691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4" name="Rectangle 24">
                <a:extLst>
                  <a:ext uri="{FF2B5EF4-FFF2-40B4-BE49-F238E27FC236}">
                    <a16:creationId xmlns="" xmlns:a16="http://schemas.microsoft.com/office/drawing/2014/main" id="{3BBB3778-2975-429C-BBF1-C752057F635E}"/>
                  </a:ext>
                </a:extLst>
              </p:cNvPr>
              <p:cNvSpPr/>
              <p:nvPr/>
            </p:nvSpPr>
            <p:spPr>
              <a:xfrm rot="3600000">
                <a:off x="3802210" y="4711702"/>
                <a:ext cx="1484064" cy="1484065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0" y="771505"/>
                    </a:moveTo>
                    <a:lnTo>
                      <a:pt x="771506" y="771505"/>
                    </a:lnTo>
                    <a:lnTo>
                      <a:pt x="771506" y="0"/>
                    </a:lnTo>
                    <a:lnTo>
                      <a:pt x="1368152" y="0"/>
                    </a:lnTo>
                    <a:lnTo>
                      <a:pt x="1368152" y="1368152"/>
                    </a:lnTo>
                    <a:lnTo>
                      <a:pt x="0" y="1368152"/>
                    </a:lnTo>
                    <a:close/>
                  </a:path>
                </a:pathLst>
              </a:custGeom>
              <a:solidFill>
                <a:srgbClr val="1A8EA9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isometricTopUp">
                  <a:rot lat="19697038" lon="2817926" rev="48691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="" xmlns:a16="http://schemas.microsoft.com/office/drawing/2014/main" id="{6F6086D9-A041-4576-8B0C-0825E97F4971}"/>
                </a:ext>
              </a:extLst>
            </p:cNvPr>
            <p:cNvGrpSpPr/>
            <p:nvPr/>
          </p:nvGrpSpPr>
          <p:grpSpPr>
            <a:xfrm>
              <a:off x="3550067" y="2104932"/>
              <a:ext cx="1429717" cy="524761"/>
              <a:chOff x="3233964" y="1954419"/>
              <a:chExt cx="1410044" cy="524761"/>
            </a:xfrm>
            <a:scene3d>
              <a:camera prst="isometricTopUp"/>
              <a:lightRig rig="threePt" dir="t"/>
            </a:scene3d>
          </p:grpSpPr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A17A9DD2-9B2F-42AD-B623-394A7669D010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ko-KR" altLang="en-US" sz="1400" b="1" dirty="0">
                  <a:solidFill>
                    <a:prstClr val="white"/>
                  </a:solidFill>
                  <a:latin typeface="Arial"/>
                  <a:ea typeface="Arial Unicode MS"/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D2467D82-CA07-44F2-9BC9-CBE42C75FFEF}"/>
                  </a:ext>
                </a:extLst>
              </p:cNvPr>
              <p:cNvSpPr txBox="1"/>
              <p:nvPr/>
            </p:nvSpPr>
            <p:spPr>
              <a:xfrm>
                <a:off x="3243490" y="2171403"/>
                <a:ext cx="14005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400" b="1" dirty="0" smtClean="0">
                    <a:solidFill>
                      <a:prstClr val="white"/>
                    </a:solidFill>
                    <a:latin typeface="Arial"/>
                    <a:ea typeface="Arial Unicode MS"/>
                    <a:cs typeface="Arial" pitchFamily="34" charset="0"/>
                  </a:rPr>
                  <a:t>Future Plans</a:t>
                </a:r>
                <a:endParaRPr lang="ko-KR" altLang="en-US" sz="1400" b="1" dirty="0">
                  <a:solidFill>
                    <a:prstClr val="white"/>
                  </a:solidFill>
                  <a:latin typeface="Arial"/>
                  <a:ea typeface="Arial Unicode MS"/>
                  <a:cs typeface="Arial" pitchFamily="34" charset="0"/>
                </a:endParaRPr>
              </a:p>
            </p:txBody>
          </p:sp>
        </p:grpSp>
      </p:grpSp>
      <p:sp>
        <p:nvSpPr>
          <p:cNvPr id="68" name="Rectangle 7">
            <a:extLst>
              <a:ext uri="{FF2B5EF4-FFF2-40B4-BE49-F238E27FC236}">
                <a16:creationId xmlns="" xmlns:a16="http://schemas.microsoft.com/office/drawing/2014/main" id="{FD06EF8E-55BD-4F66-A7C7-E52E92A67795}"/>
              </a:ext>
            </a:extLst>
          </p:cNvPr>
          <p:cNvSpPr/>
          <p:nvPr/>
        </p:nvSpPr>
        <p:spPr>
          <a:xfrm>
            <a:off x="5980058" y="4396056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4" name="Rectangle 7">
            <a:extLst>
              <a:ext uri="{FF2B5EF4-FFF2-40B4-BE49-F238E27FC236}">
                <a16:creationId xmlns=""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2398314" y="2725004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5" name="Freeform 108">
            <a:extLst>
              <a:ext uri="{FF2B5EF4-FFF2-40B4-BE49-F238E27FC236}">
                <a16:creationId xmlns=""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2242233" y="4172761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Freeform 20">
            <a:extLst>
              <a:ext uri="{FF2B5EF4-FFF2-40B4-BE49-F238E27FC236}">
                <a16:creationId xmlns=""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5836809" y="2680727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0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Case Studies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974" y="1129420"/>
            <a:ext cx="8560052" cy="45259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SG" sz="1600" dirty="0" smtClean="0"/>
              <a:t>The following activities are planned:</a:t>
            </a:r>
          </a:p>
          <a:p>
            <a:pPr lvl="1"/>
            <a:r>
              <a:rPr lang="en-SG" sz="1600" dirty="0" smtClean="0"/>
              <a:t>For users to try out the new hotspot composite product</a:t>
            </a:r>
          </a:p>
          <a:p>
            <a:pPr lvl="1"/>
            <a:r>
              <a:rPr lang="en-SG" sz="1600" dirty="0" smtClean="0"/>
              <a:t>To learn about the advantages of the hotspot composite product</a:t>
            </a:r>
          </a:p>
          <a:p>
            <a:pPr lvl="1"/>
            <a:r>
              <a:rPr lang="en-SG" sz="1600" dirty="0" smtClean="0"/>
              <a:t> </a:t>
            </a:r>
            <a:r>
              <a:rPr lang="en-SG" sz="1600" dirty="0"/>
              <a:t>I</a:t>
            </a:r>
            <a:r>
              <a:rPr lang="en-SG" sz="1600" dirty="0" smtClean="0"/>
              <a:t>dentify areas of persistent and large fires via the two methods:</a:t>
            </a:r>
          </a:p>
          <a:p>
            <a:pPr lvl="2"/>
            <a:r>
              <a:rPr lang="en-SG" sz="1600" dirty="0" smtClean="0"/>
              <a:t>To manually analyse fire hotspot data along with satellite imageries using GIS software</a:t>
            </a:r>
          </a:p>
          <a:p>
            <a:pPr lvl="2"/>
            <a:r>
              <a:rPr lang="en-SG" sz="1600" dirty="0" smtClean="0"/>
              <a:t>To use the new hotspot composite product</a:t>
            </a:r>
          </a:p>
          <a:p>
            <a:pPr lvl="1"/>
            <a:r>
              <a:rPr lang="en-SG" sz="1600" dirty="0" smtClean="0"/>
              <a:t>Identify potential false alarms by using hotspot composite product</a:t>
            </a:r>
          </a:p>
          <a:p>
            <a:pPr lvl="1"/>
            <a:r>
              <a:rPr lang="en-SG" sz="1600" dirty="0" smtClean="0"/>
              <a:t>Identify key limitations of the products</a:t>
            </a:r>
            <a:endParaRPr lang="en-SG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316609" y="4174006"/>
            <a:ext cx="476876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SG" dirty="0" smtClean="0"/>
              <a:t>TO BE FINALIZED AFTER CASE STUDIES MATERIALS ARE PREPARED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937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Discussion with Users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974" y="1129420"/>
            <a:ext cx="8560052" cy="45259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SG" sz="1600" dirty="0" smtClean="0"/>
              <a:t>What do you make use of ASMC’s hotspot data ?</a:t>
            </a:r>
          </a:p>
          <a:p>
            <a:pPr lvl="1"/>
            <a:r>
              <a:rPr lang="en-SG" sz="1600" dirty="0" smtClean="0"/>
              <a:t>What are the ground responses at the national/state/provincial level? </a:t>
            </a:r>
            <a:endParaRPr lang="en-SG" sz="1600" dirty="0"/>
          </a:p>
          <a:p>
            <a:pPr lvl="1"/>
            <a:r>
              <a:rPr lang="en-SG" sz="1600" dirty="0" smtClean="0"/>
              <a:t>Do you archive ground verification reports ? </a:t>
            </a:r>
          </a:p>
          <a:p>
            <a:pPr lvl="1"/>
            <a:r>
              <a:rPr lang="en-SG" sz="1600" dirty="0" smtClean="0"/>
              <a:t>What are the follow-up actions if hotspot is verified to be real fire ? </a:t>
            </a:r>
          </a:p>
          <a:p>
            <a:pPr>
              <a:buFont typeface="+mj-lt"/>
              <a:buAutoNum type="arabicPeriod"/>
            </a:pPr>
            <a:r>
              <a:rPr lang="en-SG" sz="1600" dirty="0" smtClean="0"/>
              <a:t>If possible, please share the following info with us:</a:t>
            </a:r>
          </a:p>
          <a:p>
            <a:pPr lvl="1"/>
            <a:r>
              <a:rPr lang="en-SG" sz="1600" dirty="0" smtClean="0"/>
              <a:t>Common false detections</a:t>
            </a:r>
          </a:p>
          <a:p>
            <a:pPr lvl="1"/>
            <a:r>
              <a:rPr lang="en-SG" sz="1600" dirty="0" smtClean="0"/>
              <a:t>Reports of missed detections</a:t>
            </a:r>
          </a:p>
          <a:p>
            <a:pPr>
              <a:buFont typeface="+mj-lt"/>
              <a:buAutoNum type="arabicPeriod"/>
            </a:pPr>
            <a:r>
              <a:rPr lang="en-SG" sz="1600" dirty="0" smtClean="0"/>
              <a:t>Feedback for NOAA-20 hotspot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16609" y="4174006"/>
            <a:ext cx="476876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SG" dirty="0" smtClean="0"/>
              <a:t>TO BE FINALIZED AFTER CASE STUDIES MATERIALS ARE PREPARED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963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9487" t="25327" r="21923" b="23162"/>
          <a:stretch/>
        </p:blipFill>
        <p:spPr>
          <a:xfrm>
            <a:off x="0" y="890954"/>
            <a:ext cx="8886094" cy="52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77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12" y="1195057"/>
            <a:ext cx="6282068" cy="5069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56229" y="6611779"/>
            <a:ext cx="9877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000" dirty="0" smtClean="0">
                <a:solidFill>
                  <a:schemeClr val="bg1"/>
                </a:solidFill>
              </a:rPr>
              <a:t>Source: WMO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Global Space Observation Programme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33333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Fire Hotspot Products from Different Satellites</a:t>
            </a:r>
            <a:endParaRPr lang="en-SG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06897"/>
              </p:ext>
            </p:extLst>
          </p:nvPr>
        </p:nvGraphicFramePr>
        <p:xfrm>
          <a:off x="624691" y="1043514"/>
          <a:ext cx="7704496" cy="5211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124"/>
                <a:gridCol w="1926124"/>
                <a:gridCol w="1926124"/>
                <a:gridCol w="1926124"/>
              </a:tblGrid>
              <a:tr h="504232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Satellite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Orbit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Resolution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Frequency</a:t>
                      </a:r>
                      <a:endParaRPr lang="en-SG" dirty="0"/>
                    </a:p>
                  </a:txBody>
                  <a:tcPr/>
                </a:tc>
              </a:tr>
              <a:tr h="565134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METOP-A/B/C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 smtClean="0">
                          <a:solidFill>
                            <a:srgbClr val="00B050"/>
                          </a:solidFill>
                        </a:rPr>
                        <a:t>Polar</a:t>
                      </a:r>
                      <a:endParaRPr lang="en-SG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1.1</a:t>
                      </a:r>
                      <a:r>
                        <a:rPr lang="en-SG" baseline="0" dirty="0" smtClean="0"/>
                        <a:t> km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Twice</a:t>
                      </a:r>
                      <a:r>
                        <a:rPr lang="en-SG" baseline="0" dirty="0" smtClean="0"/>
                        <a:t> a day</a:t>
                      </a:r>
                      <a:endParaRPr lang="en-SG" dirty="0"/>
                    </a:p>
                  </a:txBody>
                  <a:tcPr/>
                </a:tc>
              </a:tr>
              <a:tr h="565134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TERRA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 smtClean="0">
                          <a:solidFill>
                            <a:srgbClr val="00B050"/>
                          </a:solidFill>
                        </a:rPr>
                        <a:t>Polar</a:t>
                      </a:r>
                      <a:endParaRPr lang="en-SG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 km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/>
                        <a:t>Twice</a:t>
                      </a:r>
                      <a:r>
                        <a:rPr lang="en-SG" baseline="0" dirty="0" smtClean="0"/>
                        <a:t> a day</a:t>
                      </a:r>
                      <a:endParaRPr lang="en-SG" dirty="0" smtClean="0"/>
                    </a:p>
                    <a:p>
                      <a:pPr algn="ctr"/>
                      <a:endParaRPr lang="en-SG" dirty="0"/>
                    </a:p>
                  </a:txBody>
                  <a:tcPr/>
                </a:tc>
              </a:tr>
              <a:tr h="442914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AQUA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 smtClean="0">
                          <a:solidFill>
                            <a:srgbClr val="00B050"/>
                          </a:solidFill>
                        </a:rPr>
                        <a:t>Polar</a:t>
                      </a:r>
                    </a:p>
                    <a:p>
                      <a:pPr algn="ctr"/>
                      <a:endParaRPr lang="en-SG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 km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/>
                        <a:t>Twice</a:t>
                      </a:r>
                      <a:r>
                        <a:rPr lang="en-SG" baseline="0" dirty="0" smtClean="0"/>
                        <a:t> a day</a:t>
                      </a:r>
                      <a:endParaRPr lang="en-SG" dirty="0" smtClean="0"/>
                    </a:p>
                    <a:p>
                      <a:pPr algn="ctr"/>
                      <a:endParaRPr lang="en-SG" dirty="0"/>
                    </a:p>
                  </a:txBody>
                  <a:tcPr/>
                </a:tc>
              </a:tr>
              <a:tr h="565134">
                <a:tc>
                  <a:txBody>
                    <a:bodyPr/>
                    <a:lstStyle/>
                    <a:p>
                      <a:pPr algn="ctr"/>
                      <a:r>
                        <a:rPr lang="en-SG" dirty="0" err="1" smtClean="0"/>
                        <a:t>Suomi</a:t>
                      </a:r>
                      <a:r>
                        <a:rPr lang="en-SG" dirty="0" smtClean="0"/>
                        <a:t>-NPP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 smtClean="0">
                          <a:solidFill>
                            <a:srgbClr val="00B050"/>
                          </a:solidFill>
                        </a:rPr>
                        <a:t>Polar</a:t>
                      </a:r>
                    </a:p>
                    <a:p>
                      <a:pPr algn="ctr"/>
                      <a:endParaRPr lang="en-SG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0.375</a:t>
                      </a:r>
                      <a:r>
                        <a:rPr lang="en-SG" baseline="0" dirty="0" smtClean="0"/>
                        <a:t> – 0.75 km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/>
                        <a:t>Twice</a:t>
                      </a:r>
                      <a:r>
                        <a:rPr lang="en-SG" baseline="0" dirty="0" smtClean="0"/>
                        <a:t> a day</a:t>
                      </a:r>
                      <a:endParaRPr lang="en-SG" dirty="0" smtClean="0"/>
                    </a:p>
                    <a:p>
                      <a:pPr algn="ctr"/>
                      <a:endParaRPr lang="en-SG" dirty="0"/>
                    </a:p>
                  </a:txBody>
                  <a:tcPr/>
                </a:tc>
              </a:tr>
              <a:tr h="565134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NOAA-20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 smtClean="0">
                          <a:solidFill>
                            <a:srgbClr val="00B050"/>
                          </a:solidFill>
                        </a:rPr>
                        <a:t>Polar</a:t>
                      </a:r>
                    </a:p>
                    <a:p>
                      <a:pPr algn="ctr"/>
                      <a:endParaRPr lang="en-SG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/>
                        <a:t>0.375</a:t>
                      </a:r>
                      <a:r>
                        <a:rPr lang="en-SG" baseline="0" dirty="0" smtClean="0"/>
                        <a:t> – 0.75 km</a:t>
                      </a:r>
                      <a:endParaRPr lang="en-SG" dirty="0" smtClean="0"/>
                    </a:p>
                    <a:p>
                      <a:pPr algn="ctr"/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/>
                        <a:t>Twice</a:t>
                      </a:r>
                      <a:r>
                        <a:rPr lang="en-SG" baseline="0" dirty="0" smtClean="0"/>
                        <a:t> a day</a:t>
                      </a:r>
                      <a:endParaRPr lang="en-SG" dirty="0" smtClean="0"/>
                    </a:p>
                    <a:p>
                      <a:pPr algn="ctr"/>
                      <a:endParaRPr lang="en-SG" dirty="0"/>
                    </a:p>
                  </a:txBody>
                  <a:tcPr/>
                </a:tc>
              </a:tr>
              <a:tr h="451062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Himawari-8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 smtClean="0">
                          <a:solidFill>
                            <a:srgbClr val="00B0F0"/>
                          </a:solidFill>
                        </a:rPr>
                        <a:t>Geostationary</a:t>
                      </a:r>
                      <a:endParaRPr lang="en-SG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2 km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/>
                        <a:t>10 min</a:t>
                      </a:r>
                    </a:p>
                  </a:txBody>
                  <a:tcPr/>
                </a:tc>
              </a:tr>
              <a:tr h="565134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FY-4A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 smtClean="0">
                          <a:solidFill>
                            <a:srgbClr val="00B0F0"/>
                          </a:solidFill>
                        </a:rPr>
                        <a:t>Geostationary</a:t>
                      </a:r>
                      <a:endParaRPr lang="en-SG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4 km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15 – 30 min</a:t>
                      </a:r>
                    </a:p>
                  </a:txBody>
                  <a:tcPr/>
                </a:tc>
              </a:tr>
              <a:tr h="565134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GK-2A</a:t>
                      </a:r>
                      <a:r>
                        <a:rPr lang="en-SG" baseline="0" dirty="0" smtClean="0"/>
                        <a:t> 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 smtClean="0">
                          <a:solidFill>
                            <a:srgbClr val="00B0F0"/>
                          </a:solidFill>
                        </a:rPr>
                        <a:t>Geostationary</a:t>
                      </a:r>
                      <a:endParaRPr lang="en-SG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2 km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10 min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53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Key Limitations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9818"/>
            <a:ext cx="4141960" cy="1481736"/>
          </a:xfrm>
        </p:spPr>
        <p:txBody>
          <a:bodyPr>
            <a:normAutofit/>
          </a:bodyPr>
          <a:lstStyle/>
          <a:p>
            <a:r>
              <a:rPr lang="en-SG" sz="1600" dirty="0" smtClean="0"/>
              <a:t>Lack of frequent observations</a:t>
            </a:r>
          </a:p>
          <a:p>
            <a:pPr lvl="1"/>
            <a:r>
              <a:rPr lang="en-SG" sz="1600" dirty="0" smtClean="0"/>
              <a:t>Available only twice a day </a:t>
            </a:r>
          </a:p>
          <a:p>
            <a:pPr lvl="1"/>
            <a:r>
              <a:rPr lang="en-SG" sz="1600" dirty="0" smtClean="0"/>
              <a:t>Unable to detect fires outside of observation period</a:t>
            </a:r>
          </a:p>
          <a:p>
            <a:pPr lvl="1"/>
            <a:endParaRPr lang="en-SG" sz="16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46830" y="4781899"/>
            <a:ext cx="4199301" cy="1466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SG" sz="1600" dirty="0" smtClean="0"/>
              <a:t>Prone to cloud cover</a:t>
            </a:r>
          </a:p>
          <a:p>
            <a:pPr lvl="1" fontAlgn="auto">
              <a:spcAft>
                <a:spcPts val="0"/>
              </a:spcAft>
            </a:pPr>
            <a:r>
              <a:rPr lang="en-SG" sz="1600" dirty="0" smtClean="0"/>
              <a:t>Unable to detect fires beneath thick clouds</a:t>
            </a:r>
          </a:p>
          <a:p>
            <a:pPr lvl="1" fontAlgn="auto">
              <a:spcAft>
                <a:spcPts val="0"/>
              </a:spcAft>
            </a:pPr>
            <a:r>
              <a:rPr lang="en-SG" sz="1600" dirty="0" smtClean="0"/>
              <a:t>Particularly challenging in the tropical regions where cloud cover is common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6027" t="56250" r="62500" b="15972"/>
          <a:stretch/>
        </p:blipFill>
        <p:spPr>
          <a:xfrm>
            <a:off x="5072960" y="1403780"/>
            <a:ext cx="3945598" cy="30705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780"/>
            <a:ext cx="4885120" cy="31772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81182" y="2109458"/>
            <a:ext cx="166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Cloud cover</a:t>
            </a:r>
            <a:endParaRPr lang="en-SG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2941" y="3275846"/>
            <a:ext cx="166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Fire hotspots</a:t>
            </a:r>
            <a:endParaRPr lang="en-SG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6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Geostationary Satellite Fire Hotspots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9667"/>
            <a:ext cx="8229600" cy="5166497"/>
          </a:xfrm>
        </p:spPr>
        <p:txBody>
          <a:bodyPr>
            <a:noAutofit/>
          </a:bodyPr>
          <a:lstStyle/>
          <a:p>
            <a:r>
              <a:rPr lang="en-SG" sz="1600" dirty="0" smtClean="0"/>
              <a:t>New generation geostationary satellites (Himawari-8, GK-2A) is capable of providing frequent observations </a:t>
            </a:r>
          </a:p>
          <a:p>
            <a:r>
              <a:rPr lang="en-SG" sz="1600" dirty="0" smtClean="0"/>
              <a:t>Advantages:</a:t>
            </a:r>
          </a:p>
          <a:p>
            <a:pPr lvl="1"/>
            <a:r>
              <a:rPr lang="en-SG" sz="1600" dirty="0" smtClean="0"/>
              <a:t>Regular and frequent observations, excellent spatial coverage</a:t>
            </a:r>
          </a:p>
          <a:p>
            <a:pPr lvl="1"/>
            <a:r>
              <a:rPr lang="en-SG" sz="1600" dirty="0" smtClean="0"/>
              <a:t>Fewer missed detections blocked </a:t>
            </a:r>
            <a:r>
              <a:rPr lang="en-SG" sz="1600" smtClean="0"/>
              <a:t>by cloud </a:t>
            </a:r>
            <a:r>
              <a:rPr lang="en-SG" sz="1600" dirty="0" smtClean="0"/>
              <a:t>cover</a:t>
            </a:r>
          </a:p>
          <a:p>
            <a:r>
              <a:rPr lang="en-SG" sz="1600" dirty="0" smtClean="0"/>
              <a:t>Disadvantages:</a:t>
            </a:r>
          </a:p>
          <a:p>
            <a:pPr lvl="1"/>
            <a:r>
              <a:rPr lang="en-SG" sz="1600" dirty="0" smtClean="0"/>
              <a:t>Lower resolution, unable to detect small fires</a:t>
            </a:r>
          </a:p>
          <a:p>
            <a:pPr lvl="1"/>
            <a:r>
              <a:rPr lang="en-SG" sz="1600" dirty="0" smtClean="0"/>
              <a:t>Product maturity level still lags behind that of polar-orbiting hotspot products, not yet suitable for public use in general</a:t>
            </a:r>
          </a:p>
          <a:p>
            <a:pPr lvl="1"/>
            <a:endParaRPr lang="en-SG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1" y="3658524"/>
            <a:ext cx="4032772" cy="2812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8166" y="3856871"/>
            <a:ext cx="79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hotspot</a:t>
            </a:r>
            <a:endParaRPr lang="en-SG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01741" y="5884905"/>
            <a:ext cx="79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hotspot</a:t>
            </a:r>
            <a:endParaRPr lang="en-SG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7" y="3658525"/>
            <a:ext cx="2871788" cy="28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Addressing Limitations with Expert Knowledge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2631"/>
            <a:ext cx="8388036" cy="5003534"/>
          </a:xfrm>
        </p:spPr>
        <p:txBody>
          <a:bodyPr>
            <a:normAutofit/>
          </a:bodyPr>
          <a:lstStyle/>
          <a:p>
            <a:r>
              <a:rPr lang="en-SG" sz="1800" dirty="0" smtClean="0"/>
              <a:t>Manual analysis and expert knowledge in remote sensing are often required to address these limitations</a:t>
            </a:r>
          </a:p>
          <a:p>
            <a:pPr marL="0" indent="0">
              <a:buNone/>
            </a:pPr>
            <a:endParaRPr lang="en-SG" sz="1800" dirty="0"/>
          </a:p>
          <a:p>
            <a:r>
              <a:rPr lang="en-SG" sz="1800" dirty="0"/>
              <a:t>Large volume of real-time imageries and hotspot data from different satellites need to be </a:t>
            </a:r>
            <a:r>
              <a:rPr lang="en-SG" sz="1800" dirty="0" smtClean="0"/>
              <a:t>analysed together</a:t>
            </a:r>
          </a:p>
          <a:p>
            <a:pPr lvl="1"/>
            <a:r>
              <a:rPr lang="en-SG" sz="1800" dirty="0" smtClean="0"/>
              <a:t>State-of-the-art IT systems and software required</a:t>
            </a:r>
          </a:p>
          <a:p>
            <a:endParaRPr lang="en-SG" sz="1800" dirty="0"/>
          </a:p>
          <a:p>
            <a:r>
              <a:rPr lang="en-SG" sz="1800" dirty="0" smtClean="0"/>
              <a:t>Best practice but not accessible to general users</a:t>
            </a:r>
          </a:p>
          <a:p>
            <a:endParaRPr lang="en-SG" sz="1800" dirty="0"/>
          </a:p>
          <a:p>
            <a:endParaRPr lang="en-SG" sz="1800" dirty="0" smtClean="0"/>
          </a:p>
          <a:p>
            <a:pPr lvl="1"/>
            <a:endParaRPr lang="en-SG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250" t="6944" r="45715" b="8333"/>
          <a:stretch/>
        </p:blipFill>
        <p:spPr>
          <a:xfrm>
            <a:off x="0" y="3876011"/>
            <a:ext cx="4380632" cy="2483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3036" b="3056"/>
          <a:stretch/>
        </p:blipFill>
        <p:spPr>
          <a:xfrm>
            <a:off x="4572000" y="3809336"/>
            <a:ext cx="4539936" cy="248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199" y="274639"/>
            <a:ext cx="8543925" cy="524431"/>
          </a:xfrm>
        </p:spPr>
        <p:txBody>
          <a:bodyPr>
            <a:noAutofit/>
          </a:bodyPr>
          <a:lstStyle/>
          <a:p>
            <a:r>
              <a:rPr lang="en-SG" sz="3200" dirty="0" smtClean="0"/>
              <a:t>Combining Fire Hotspots from Different Satellites</a:t>
            </a:r>
            <a:endParaRPr lang="en-S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776804"/>
            <a:ext cx="8229600" cy="16208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sz="1600" b="1" dirty="0" smtClean="0"/>
              <a:t>Advantages:</a:t>
            </a:r>
          </a:p>
          <a:p>
            <a:r>
              <a:rPr lang="en-SG" sz="1600" dirty="0"/>
              <a:t>Combine the best traits of polar-orbiting and geostationary satellite </a:t>
            </a:r>
            <a:r>
              <a:rPr lang="en-SG" sz="1600" dirty="0" smtClean="0"/>
              <a:t>data</a:t>
            </a:r>
            <a:endParaRPr lang="en-SG" sz="1600" b="1" dirty="0" smtClean="0"/>
          </a:p>
          <a:p>
            <a:r>
              <a:rPr lang="en-SG" sz="1600" dirty="0" smtClean="0"/>
              <a:t>Higher accuracy and less prone to issues of cloud cover</a:t>
            </a:r>
          </a:p>
          <a:p>
            <a:r>
              <a:rPr lang="en-SG" sz="1600" dirty="0" smtClean="0"/>
              <a:t>All-in-one satellite hotspot product</a:t>
            </a:r>
          </a:p>
          <a:p>
            <a:pPr lvl="1"/>
            <a:r>
              <a:rPr lang="en-SG" sz="1600" dirty="0" smtClean="0"/>
              <a:t>Easy to use and no extensive manual analysis required</a:t>
            </a:r>
          </a:p>
          <a:p>
            <a:pPr lvl="1"/>
            <a:r>
              <a:rPr lang="en-SG" sz="1600" dirty="0" smtClean="0"/>
              <a:t>More accessible to general users although expert interpretation is still useful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C6D500F6-22BD-4EA6-B66E-A916B754B334}"/>
              </a:ext>
            </a:extLst>
          </p:cNvPr>
          <p:cNvGrpSpPr/>
          <p:nvPr/>
        </p:nvGrpSpPr>
        <p:grpSpPr>
          <a:xfrm>
            <a:off x="2392597" y="1113735"/>
            <a:ext cx="4673128" cy="3429348"/>
            <a:chOff x="4256258" y="2335977"/>
            <a:chExt cx="3706228" cy="2719795"/>
          </a:xfrm>
        </p:grpSpPr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A024A99E-32CE-4931-98DA-6ABDBD803EE9}"/>
                </a:ext>
              </a:extLst>
            </p:cNvPr>
            <p:cNvCxnSpPr>
              <a:cxnSpLocks/>
            </p:cNvCxnSpPr>
            <p:nvPr/>
          </p:nvCxnSpPr>
          <p:spPr>
            <a:xfrm>
              <a:off x="5038725" y="3577600"/>
              <a:ext cx="2190750" cy="989172"/>
            </a:xfrm>
            <a:prstGeom prst="line">
              <a:avLst/>
            </a:prstGeom>
            <a:noFill/>
            <a:ln w="19050" cap="flat" cmpd="sng" algn="ctr">
              <a:solidFill>
                <a:srgbClr val="196491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4BDBE187-F351-4B59-82A1-F9A769CA9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4752" y="3599568"/>
              <a:ext cx="2190750" cy="989172"/>
            </a:xfrm>
            <a:prstGeom prst="line">
              <a:avLst/>
            </a:prstGeom>
            <a:noFill/>
            <a:ln w="19050" cap="flat" cmpd="sng" algn="ctr">
              <a:solidFill>
                <a:srgbClr val="196491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=""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537539" y="2335977"/>
              <a:ext cx="1157120" cy="2061311"/>
              <a:chOff x="5537539" y="2335977"/>
              <a:chExt cx="1157120" cy="2061311"/>
            </a:xfrm>
            <a:solidFill>
              <a:srgbClr val="196491"/>
            </a:solidFill>
          </p:grpSpPr>
          <p:sp>
            <p:nvSpPr>
              <p:cNvPr id="113" name="Freeform: Shape 3">
                <a:extLst>
                  <a:ext uri="{FF2B5EF4-FFF2-40B4-BE49-F238E27FC236}">
                    <a16:creationId xmlns=""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14" name="Freeform: Shape 4">
                <a:extLst>
                  <a:ext uri="{FF2B5EF4-FFF2-40B4-BE49-F238E27FC236}">
                    <a16:creationId xmlns=""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15" name="Freeform: Shape 5">
                <a:extLst>
                  <a:ext uri="{FF2B5EF4-FFF2-40B4-BE49-F238E27FC236}">
                    <a16:creationId xmlns=""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16" name="Freeform: Shape 6">
                <a:extLst>
                  <a:ext uri="{FF2B5EF4-FFF2-40B4-BE49-F238E27FC236}">
                    <a16:creationId xmlns=""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17" name="Freeform: Shape 7">
                <a:extLst>
                  <a:ext uri="{FF2B5EF4-FFF2-40B4-BE49-F238E27FC236}">
                    <a16:creationId xmlns=""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18" name="Freeform: Shape 8">
                <a:extLst>
                  <a:ext uri="{FF2B5EF4-FFF2-40B4-BE49-F238E27FC236}">
                    <a16:creationId xmlns=""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="" xmlns:a16="http://schemas.microsoft.com/office/drawing/2014/main" id="{B8376615-ECCD-4219-B3D2-1006D340F2FB}"/>
                </a:ext>
              </a:extLst>
            </p:cNvPr>
            <p:cNvGrpSpPr/>
            <p:nvPr/>
          </p:nvGrpSpPr>
          <p:grpSpPr>
            <a:xfrm>
              <a:off x="4256258" y="4198390"/>
              <a:ext cx="578603" cy="857382"/>
              <a:chOff x="4256258" y="4198390"/>
              <a:chExt cx="578603" cy="857382"/>
            </a:xfrm>
            <a:solidFill>
              <a:srgbClr val="53C3CD"/>
            </a:solidFill>
          </p:grpSpPr>
          <p:sp>
            <p:nvSpPr>
              <p:cNvPr id="107" name="Freeform: Shape 9">
                <a:extLst>
                  <a:ext uri="{FF2B5EF4-FFF2-40B4-BE49-F238E27FC236}">
                    <a16:creationId xmlns="" xmlns:a16="http://schemas.microsoft.com/office/drawing/2014/main" id="{A18889A5-E15D-4888-AF9C-23308C3A69F0}"/>
                  </a:ext>
                </a:extLst>
              </p:cNvPr>
              <p:cNvSpPr/>
              <p:nvPr/>
            </p:nvSpPr>
            <p:spPr>
              <a:xfrm>
                <a:off x="4256541" y="4269376"/>
                <a:ext cx="578233" cy="241806"/>
              </a:xfrm>
              <a:custGeom>
                <a:avLst/>
                <a:gdLst>
                  <a:gd name="connsiteX0" fmla="*/ 1489 w 578232"/>
                  <a:gd name="connsiteY0" fmla="*/ 0 h 241806"/>
                  <a:gd name="connsiteX1" fmla="*/ 147625 w 578232"/>
                  <a:gd name="connsiteY1" fmla="*/ 31890 h 241806"/>
                  <a:gd name="connsiteX2" fmla="*/ 370156 w 578232"/>
                  <a:gd name="connsiteY2" fmla="*/ 36446 h 241806"/>
                  <a:gd name="connsiteX3" fmla="*/ 536968 w 578232"/>
                  <a:gd name="connsiteY3" fmla="*/ 14719 h 241806"/>
                  <a:gd name="connsiteX4" fmla="*/ 577619 w 578232"/>
                  <a:gd name="connsiteY4" fmla="*/ 1051 h 241806"/>
                  <a:gd name="connsiteX5" fmla="*/ 578320 w 578232"/>
                  <a:gd name="connsiteY5" fmla="*/ 10864 h 241806"/>
                  <a:gd name="connsiteX6" fmla="*/ 578671 w 578232"/>
                  <a:gd name="connsiteY6" fmla="*/ 186436 h 241806"/>
                  <a:gd name="connsiteX7" fmla="*/ 565354 w 578232"/>
                  <a:gd name="connsiteY7" fmla="*/ 206762 h 241806"/>
                  <a:gd name="connsiteX8" fmla="*/ 479145 w 578232"/>
                  <a:gd name="connsiteY8" fmla="*/ 229190 h 241806"/>
                  <a:gd name="connsiteX9" fmla="*/ 245749 w 578232"/>
                  <a:gd name="connsiteY9" fmla="*/ 241806 h 241806"/>
                  <a:gd name="connsiteX10" fmla="*/ 48098 w 578232"/>
                  <a:gd name="connsiteY10" fmla="*/ 219027 h 241806"/>
                  <a:gd name="connsiteX11" fmla="*/ 8849 w 578232"/>
                  <a:gd name="connsiteY11" fmla="*/ 203958 h 241806"/>
                  <a:gd name="connsiteX12" fmla="*/ 438 w 578232"/>
                  <a:gd name="connsiteY12" fmla="*/ 190291 h 241806"/>
                  <a:gd name="connsiteX13" fmla="*/ 88 w 578232"/>
                  <a:gd name="connsiteY13" fmla="*/ 3504 h 241806"/>
                  <a:gd name="connsiteX14" fmla="*/ 1489 w 578232"/>
                  <a:gd name="connsiteY14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8232" h="241806">
                    <a:moveTo>
                      <a:pt x="1489" y="0"/>
                    </a:moveTo>
                    <a:cubicBezTo>
                      <a:pt x="48449" y="21728"/>
                      <a:pt x="98212" y="29087"/>
                      <a:pt x="147625" y="31890"/>
                    </a:cubicBezTo>
                    <a:cubicBezTo>
                      <a:pt x="221568" y="36096"/>
                      <a:pt x="295862" y="37498"/>
                      <a:pt x="370156" y="36446"/>
                    </a:cubicBezTo>
                    <a:cubicBezTo>
                      <a:pt x="426227" y="35745"/>
                      <a:pt x="482298" y="29087"/>
                      <a:pt x="536968" y="14719"/>
                    </a:cubicBezTo>
                    <a:cubicBezTo>
                      <a:pt x="550285" y="11214"/>
                      <a:pt x="563601" y="5958"/>
                      <a:pt x="577619" y="1051"/>
                    </a:cubicBezTo>
                    <a:cubicBezTo>
                      <a:pt x="577970" y="3855"/>
                      <a:pt x="578320" y="7359"/>
                      <a:pt x="578320" y="10864"/>
                    </a:cubicBezTo>
                    <a:cubicBezTo>
                      <a:pt x="578320" y="69388"/>
                      <a:pt x="577970" y="127912"/>
                      <a:pt x="578671" y="186436"/>
                    </a:cubicBezTo>
                    <a:cubicBezTo>
                      <a:pt x="578671" y="197300"/>
                      <a:pt x="574816" y="203958"/>
                      <a:pt x="565354" y="206762"/>
                    </a:cubicBezTo>
                    <a:cubicBezTo>
                      <a:pt x="536617" y="214822"/>
                      <a:pt x="508231" y="224284"/>
                      <a:pt x="479145" y="229190"/>
                    </a:cubicBezTo>
                    <a:cubicBezTo>
                      <a:pt x="402047" y="242157"/>
                      <a:pt x="323898" y="244259"/>
                      <a:pt x="245749" y="241806"/>
                    </a:cubicBezTo>
                    <a:cubicBezTo>
                      <a:pt x="179164" y="239704"/>
                      <a:pt x="112931" y="235849"/>
                      <a:pt x="48098" y="219027"/>
                    </a:cubicBezTo>
                    <a:cubicBezTo>
                      <a:pt x="34782" y="215523"/>
                      <a:pt x="21465" y="209916"/>
                      <a:pt x="8849" y="203958"/>
                    </a:cubicBezTo>
                    <a:cubicBezTo>
                      <a:pt x="4643" y="201856"/>
                      <a:pt x="438" y="194847"/>
                      <a:pt x="438" y="190291"/>
                    </a:cubicBezTo>
                    <a:cubicBezTo>
                      <a:pt x="-263" y="127912"/>
                      <a:pt x="88" y="65533"/>
                      <a:pt x="88" y="3504"/>
                    </a:cubicBezTo>
                    <a:cubicBezTo>
                      <a:pt x="438" y="2103"/>
                      <a:pt x="1139" y="1402"/>
                      <a:pt x="1489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08" name="Freeform: Shape 12">
                <a:extLst>
                  <a:ext uri="{FF2B5EF4-FFF2-40B4-BE49-F238E27FC236}">
                    <a16:creationId xmlns="" xmlns:a16="http://schemas.microsoft.com/office/drawing/2014/main" id="{5E878D0A-F7E1-4209-B1F3-852C71D46AE6}"/>
                  </a:ext>
                </a:extLst>
              </p:cNvPr>
              <p:cNvSpPr/>
              <p:nvPr/>
            </p:nvSpPr>
            <p:spPr>
              <a:xfrm>
                <a:off x="4256258" y="4813966"/>
                <a:ext cx="578233" cy="241806"/>
              </a:xfrm>
              <a:custGeom>
                <a:avLst/>
                <a:gdLst>
                  <a:gd name="connsiteX0" fmla="*/ 721 w 578232"/>
                  <a:gd name="connsiteY0" fmla="*/ 0 h 241806"/>
                  <a:gd name="connsiteX1" fmla="*/ 153865 w 578232"/>
                  <a:gd name="connsiteY1" fmla="*/ 32942 h 241806"/>
                  <a:gd name="connsiteX2" fmla="*/ 354319 w 578232"/>
                  <a:gd name="connsiteY2" fmla="*/ 37498 h 241806"/>
                  <a:gd name="connsiteX3" fmla="*/ 543909 w 578232"/>
                  <a:gd name="connsiteY3" fmla="*/ 12966 h 241806"/>
                  <a:gd name="connsiteX4" fmla="*/ 578603 w 578232"/>
                  <a:gd name="connsiteY4" fmla="*/ 701 h 241806"/>
                  <a:gd name="connsiteX5" fmla="*/ 578603 w 578232"/>
                  <a:gd name="connsiteY5" fmla="*/ 30138 h 241806"/>
                  <a:gd name="connsiteX6" fmla="*/ 578954 w 578232"/>
                  <a:gd name="connsiteY6" fmla="*/ 185035 h 241806"/>
                  <a:gd name="connsiteX7" fmla="*/ 563884 w 578232"/>
                  <a:gd name="connsiteY7" fmla="*/ 208164 h 241806"/>
                  <a:gd name="connsiteX8" fmla="*/ 474872 w 578232"/>
                  <a:gd name="connsiteY8" fmla="*/ 229891 h 241806"/>
                  <a:gd name="connsiteX9" fmla="*/ 316822 w 578232"/>
                  <a:gd name="connsiteY9" fmla="*/ 241456 h 241806"/>
                  <a:gd name="connsiteX10" fmla="*/ 73613 w 578232"/>
                  <a:gd name="connsiteY10" fmla="*/ 224985 h 241806"/>
                  <a:gd name="connsiteX11" fmla="*/ 13687 w 578232"/>
                  <a:gd name="connsiteY11" fmla="*/ 207463 h 241806"/>
                  <a:gd name="connsiteX12" fmla="*/ 20 w 578232"/>
                  <a:gd name="connsiteY12" fmla="*/ 186086 h 241806"/>
                  <a:gd name="connsiteX13" fmla="*/ 721 w 578232"/>
                  <a:gd name="connsiteY13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241806">
                    <a:moveTo>
                      <a:pt x="721" y="0"/>
                    </a:moveTo>
                    <a:cubicBezTo>
                      <a:pt x="50484" y="22779"/>
                      <a:pt x="102350" y="30138"/>
                      <a:pt x="153865" y="32942"/>
                    </a:cubicBezTo>
                    <a:cubicBezTo>
                      <a:pt x="220449" y="36797"/>
                      <a:pt x="287735" y="38549"/>
                      <a:pt x="354319" y="37498"/>
                    </a:cubicBezTo>
                    <a:cubicBezTo>
                      <a:pt x="418100" y="36446"/>
                      <a:pt x="481881" y="30839"/>
                      <a:pt x="543909" y="12966"/>
                    </a:cubicBezTo>
                    <a:cubicBezTo>
                      <a:pt x="555123" y="9813"/>
                      <a:pt x="566338" y="4906"/>
                      <a:pt x="578603" y="701"/>
                    </a:cubicBezTo>
                    <a:cubicBezTo>
                      <a:pt x="578603" y="10864"/>
                      <a:pt x="578603" y="20326"/>
                      <a:pt x="578603" y="30138"/>
                    </a:cubicBezTo>
                    <a:cubicBezTo>
                      <a:pt x="578603" y="81654"/>
                      <a:pt x="578253" y="133519"/>
                      <a:pt x="578954" y="185035"/>
                    </a:cubicBezTo>
                    <a:cubicBezTo>
                      <a:pt x="579304" y="197650"/>
                      <a:pt x="574748" y="205010"/>
                      <a:pt x="563884" y="208164"/>
                    </a:cubicBezTo>
                    <a:cubicBezTo>
                      <a:pt x="534447" y="216224"/>
                      <a:pt x="505010" y="226387"/>
                      <a:pt x="474872" y="229891"/>
                    </a:cubicBezTo>
                    <a:cubicBezTo>
                      <a:pt x="422656" y="236199"/>
                      <a:pt x="369739" y="239003"/>
                      <a:pt x="316822" y="241456"/>
                    </a:cubicBezTo>
                    <a:cubicBezTo>
                      <a:pt x="235168" y="244960"/>
                      <a:pt x="154216" y="240054"/>
                      <a:pt x="73613" y="224985"/>
                    </a:cubicBezTo>
                    <a:cubicBezTo>
                      <a:pt x="53288" y="221130"/>
                      <a:pt x="33663" y="213771"/>
                      <a:pt x="13687" y="207463"/>
                    </a:cubicBezTo>
                    <a:cubicBezTo>
                      <a:pt x="3875" y="204309"/>
                      <a:pt x="-330" y="197300"/>
                      <a:pt x="20" y="186086"/>
                    </a:cubicBezTo>
                    <a:cubicBezTo>
                      <a:pt x="1071" y="124408"/>
                      <a:pt x="721" y="63080"/>
                      <a:pt x="72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09" name="Freeform: Shape 14">
                <a:extLst>
                  <a:ext uri="{FF2B5EF4-FFF2-40B4-BE49-F238E27FC236}">
                    <a16:creationId xmlns="" xmlns:a16="http://schemas.microsoft.com/office/drawing/2014/main" id="{D1F89DCD-2FE4-4951-B05A-A3ADAA4E9443}"/>
                  </a:ext>
                </a:extLst>
              </p:cNvPr>
              <p:cNvSpPr/>
              <p:nvPr/>
            </p:nvSpPr>
            <p:spPr>
              <a:xfrm>
                <a:off x="4256628" y="4547278"/>
                <a:ext cx="578233" cy="241806"/>
              </a:xfrm>
              <a:custGeom>
                <a:avLst/>
                <a:gdLst>
                  <a:gd name="connsiteX0" fmla="*/ 350 w 578232"/>
                  <a:gd name="connsiteY0" fmla="*/ 701 h 241806"/>
                  <a:gd name="connsiteX1" fmla="*/ 256875 w 578232"/>
                  <a:gd name="connsiteY1" fmla="*/ 38549 h 241806"/>
                  <a:gd name="connsiteX2" fmla="*/ 463637 w 578232"/>
                  <a:gd name="connsiteY2" fmla="*/ 28736 h 241806"/>
                  <a:gd name="connsiteX3" fmla="*/ 578233 w 578232"/>
                  <a:gd name="connsiteY3" fmla="*/ 0 h 241806"/>
                  <a:gd name="connsiteX4" fmla="*/ 578933 w 578232"/>
                  <a:gd name="connsiteY4" fmla="*/ 14368 h 241806"/>
                  <a:gd name="connsiteX5" fmla="*/ 579284 w 578232"/>
                  <a:gd name="connsiteY5" fmla="*/ 184684 h 241806"/>
                  <a:gd name="connsiteX6" fmla="*/ 564215 w 578232"/>
                  <a:gd name="connsiteY6" fmla="*/ 207813 h 241806"/>
                  <a:gd name="connsiteX7" fmla="*/ 471347 w 578232"/>
                  <a:gd name="connsiteY7" fmla="*/ 230242 h 241806"/>
                  <a:gd name="connsiteX8" fmla="*/ 316100 w 578232"/>
                  <a:gd name="connsiteY8" fmla="*/ 241105 h 241806"/>
                  <a:gd name="connsiteX9" fmla="*/ 65533 w 578232"/>
                  <a:gd name="connsiteY9" fmla="*/ 222882 h 241806"/>
                  <a:gd name="connsiteX10" fmla="*/ 15420 w 578232"/>
                  <a:gd name="connsiteY10" fmla="*/ 207813 h 241806"/>
                  <a:gd name="connsiteX11" fmla="*/ 0 w 578232"/>
                  <a:gd name="connsiteY11" fmla="*/ 184684 h 241806"/>
                  <a:gd name="connsiteX12" fmla="*/ 350 w 578232"/>
                  <a:gd name="connsiteY12" fmla="*/ 701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241806">
                    <a:moveTo>
                      <a:pt x="350" y="701"/>
                    </a:moveTo>
                    <a:cubicBezTo>
                      <a:pt x="84107" y="32591"/>
                      <a:pt x="170316" y="36096"/>
                      <a:pt x="256875" y="38549"/>
                    </a:cubicBezTo>
                    <a:cubicBezTo>
                      <a:pt x="325913" y="40651"/>
                      <a:pt x="394950" y="37848"/>
                      <a:pt x="463637" y="28736"/>
                    </a:cubicBezTo>
                    <a:cubicBezTo>
                      <a:pt x="502537" y="23480"/>
                      <a:pt x="541085" y="17522"/>
                      <a:pt x="578233" y="0"/>
                    </a:cubicBezTo>
                    <a:cubicBezTo>
                      <a:pt x="578583" y="5607"/>
                      <a:pt x="578933" y="9812"/>
                      <a:pt x="578933" y="14368"/>
                    </a:cubicBezTo>
                    <a:cubicBezTo>
                      <a:pt x="578933" y="71140"/>
                      <a:pt x="578583" y="127912"/>
                      <a:pt x="579284" y="184684"/>
                    </a:cubicBezTo>
                    <a:cubicBezTo>
                      <a:pt x="579284" y="196950"/>
                      <a:pt x="575429" y="205010"/>
                      <a:pt x="564215" y="207813"/>
                    </a:cubicBezTo>
                    <a:cubicBezTo>
                      <a:pt x="533376" y="215873"/>
                      <a:pt x="502887" y="226387"/>
                      <a:pt x="471347" y="230242"/>
                    </a:cubicBezTo>
                    <a:cubicBezTo>
                      <a:pt x="419832" y="236550"/>
                      <a:pt x="367966" y="239353"/>
                      <a:pt x="316100" y="241105"/>
                    </a:cubicBezTo>
                    <a:cubicBezTo>
                      <a:pt x="231994" y="244259"/>
                      <a:pt x="148238" y="240054"/>
                      <a:pt x="65533" y="222882"/>
                    </a:cubicBezTo>
                    <a:cubicBezTo>
                      <a:pt x="48712" y="219378"/>
                      <a:pt x="32241" y="213070"/>
                      <a:pt x="15420" y="207813"/>
                    </a:cubicBezTo>
                    <a:cubicBezTo>
                      <a:pt x="4556" y="204309"/>
                      <a:pt x="0" y="197300"/>
                      <a:pt x="0" y="184684"/>
                    </a:cubicBezTo>
                    <a:cubicBezTo>
                      <a:pt x="701" y="123707"/>
                      <a:pt x="350" y="62730"/>
                      <a:pt x="350" y="70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10" name="Freeform: Shape 22">
                <a:extLst>
                  <a:ext uri="{FF2B5EF4-FFF2-40B4-BE49-F238E27FC236}">
                    <a16:creationId xmlns="" xmlns:a16="http://schemas.microsoft.com/office/drawing/2014/main" id="{2F37DBDE-B9CF-4045-92B7-CD7B47F704F8}"/>
                  </a:ext>
                </a:extLst>
              </p:cNvPr>
              <p:cNvSpPr/>
              <p:nvPr/>
            </p:nvSpPr>
            <p:spPr>
              <a:xfrm>
                <a:off x="4256628" y="4198390"/>
                <a:ext cx="578233" cy="91115"/>
              </a:xfrm>
              <a:custGeom>
                <a:avLst/>
                <a:gdLst>
                  <a:gd name="connsiteX0" fmla="*/ 0 w 578232"/>
                  <a:gd name="connsiteY0" fmla="*/ 44703 h 91115"/>
                  <a:gd name="connsiteX1" fmla="*/ 23830 w 578232"/>
                  <a:gd name="connsiteY1" fmla="*/ 31737 h 91115"/>
                  <a:gd name="connsiteX2" fmla="*/ 133519 w 578232"/>
                  <a:gd name="connsiteY2" fmla="*/ 8958 h 91115"/>
                  <a:gd name="connsiteX3" fmla="*/ 350444 w 578232"/>
                  <a:gd name="connsiteY3" fmla="*/ 1599 h 91115"/>
                  <a:gd name="connsiteX4" fmla="*/ 541436 w 578232"/>
                  <a:gd name="connsiteY4" fmla="*/ 26480 h 91115"/>
                  <a:gd name="connsiteX5" fmla="*/ 566317 w 578232"/>
                  <a:gd name="connsiteY5" fmla="*/ 35942 h 91115"/>
                  <a:gd name="connsiteX6" fmla="*/ 578933 w 578232"/>
                  <a:gd name="connsiteY6" fmla="*/ 47507 h 91115"/>
                  <a:gd name="connsiteX7" fmla="*/ 567018 w 578232"/>
                  <a:gd name="connsiteY7" fmla="*/ 58020 h 91115"/>
                  <a:gd name="connsiteX8" fmla="*/ 514802 w 578232"/>
                  <a:gd name="connsiteY8" fmla="*/ 74491 h 91115"/>
                  <a:gd name="connsiteX9" fmla="*/ 340982 w 578232"/>
                  <a:gd name="connsiteY9" fmla="*/ 93064 h 91115"/>
                  <a:gd name="connsiteX10" fmla="*/ 127912 w 578232"/>
                  <a:gd name="connsiteY10" fmla="*/ 84654 h 91115"/>
                  <a:gd name="connsiteX11" fmla="*/ 28036 w 578232"/>
                  <a:gd name="connsiteY11" fmla="*/ 64328 h 91115"/>
                  <a:gd name="connsiteX12" fmla="*/ 0 w 578232"/>
                  <a:gd name="connsiteY12" fmla="*/ 50661 h 91115"/>
                  <a:gd name="connsiteX13" fmla="*/ 0 w 578232"/>
                  <a:gd name="connsiteY13" fmla="*/ 44703 h 9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91115">
                    <a:moveTo>
                      <a:pt x="0" y="44703"/>
                    </a:moveTo>
                    <a:cubicBezTo>
                      <a:pt x="8060" y="40147"/>
                      <a:pt x="15420" y="33839"/>
                      <a:pt x="23830" y="31737"/>
                    </a:cubicBezTo>
                    <a:cubicBezTo>
                      <a:pt x="60276" y="23326"/>
                      <a:pt x="96723" y="14214"/>
                      <a:pt x="133519" y="8958"/>
                    </a:cubicBezTo>
                    <a:cubicBezTo>
                      <a:pt x="205360" y="-1205"/>
                      <a:pt x="278253" y="-1205"/>
                      <a:pt x="350444" y="1599"/>
                    </a:cubicBezTo>
                    <a:cubicBezTo>
                      <a:pt x="414575" y="4051"/>
                      <a:pt x="479057" y="8607"/>
                      <a:pt x="541436" y="26480"/>
                    </a:cubicBezTo>
                    <a:cubicBezTo>
                      <a:pt x="549847" y="28933"/>
                      <a:pt x="558608" y="32087"/>
                      <a:pt x="566317" y="35942"/>
                    </a:cubicBezTo>
                    <a:cubicBezTo>
                      <a:pt x="571224" y="38395"/>
                      <a:pt x="574728" y="43652"/>
                      <a:pt x="578933" y="47507"/>
                    </a:cubicBezTo>
                    <a:cubicBezTo>
                      <a:pt x="575079" y="51011"/>
                      <a:pt x="571574" y="56268"/>
                      <a:pt x="567018" y="58020"/>
                    </a:cubicBezTo>
                    <a:cubicBezTo>
                      <a:pt x="549847" y="64328"/>
                      <a:pt x="532675" y="70636"/>
                      <a:pt x="514802" y="74491"/>
                    </a:cubicBezTo>
                    <a:cubicBezTo>
                      <a:pt x="457680" y="87107"/>
                      <a:pt x="399506" y="90962"/>
                      <a:pt x="340982" y="93064"/>
                    </a:cubicBezTo>
                    <a:cubicBezTo>
                      <a:pt x="269842" y="95517"/>
                      <a:pt x="198702" y="94116"/>
                      <a:pt x="127912" y="84654"/>
                    </a:cubicBezTo>
                    <a:cubicBezTo>
                      <a:pt x="94269" y="80098"/>
                      <a:pt x="60977" y="72038"/>
                      <a:pt x="28036" y="64328"/>
                    </a:cubicBezTo>
                    <a:cubicBezTo>
                      <a:pt x="18223" y="61875"/>
                      <a:pt x="9462" y="55567"/>
                      <a:pt x="0" y="50661"/>
                    </a:cubicBezTo>
                    <a:cubicBezTo>
                      <a:pt x="0" y="48908"/>
                      <a:pt x="0" y="46806"/>
                      <a:pt x="0" y="44703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11" name="Freeform: Shape 25">
                <a:extLst>
                  <a:ext uri="{FF2B5EF4-FFF2-40B4-BE49-F238E27FC236}">
                    <a16:creationId xmlns="" xmlns:a16="http://schemas.microsoft.com/office/drawing/2014/main" id="{3F1543DA-D38F-4C37-8662-E37833DEB7F7}"/>
                  </a:ext>
                </a:extLst>
              </p:cNvPr>
              <p:cNvSpPr/>
              <p:nvPr/>
            </p:nvSpPr>
            <p:spPr>
              <a:xfrm>
                <a:off x="4256278" y="4503692"/>
                <a:ext cx="578233" cy="63080"/>
              </a:xfrm>
              <a:custGeom>
                <a:avLst/>
                <a:gdLst>
                  <a:gd name="connsiteX0" fmla="*/ 0 w 578232"/>
                  <a:gd name="connsiteY0" fmla="*/ 19055 h 63079"/>
                  <a:gd name="connsiteX1" fmla="*/ 50113 w 578232"/>
                  <a:gd name="connsiteY1" fmla="*/ 1183 h 63079"/>
                  <a:gd name="connsiteX2" fmla="*/ 234097 w 578232"/>
                  <a:gd name="connsiteY2" fmla="*/ 22560 h 63079"/>
                  <a:gd name="connsiteX3" fmla="*/ 442260 w 578232"/>
                  <a:gd name="connsiteY3" fmla="*/ 15901 h 63079"/>
                  <a:gd name="connsiteX4" fmla="*/ 530572 w 578232"/>
                  <a:gd name="connsiteY4" fmla="*/ 1183 h 63079"/>
                  <a:gd name="connsiteX5" fmla="*/ 576480 w 578232"/>
                  <a:gd name="connsiteY5" fmla="*/ 15201 h 63079"/>
                  <a:gd name="connsiteX6" fmla="*/ 574378 w 578232"/>
                  <a:gd name="connsiteY6" fmla="*/ 27116 h 63079"/>
                  <a:gd name="connsiteX7" fmla="*/ 542838 w 578232"/>
                  <a:gd name="connsiteY7" fmla="*/ 40783 h 63079"/>
                  <a:gd name="connsiteX8" fmla="*/ 419481 w 578232"/>
                  <a:gd name="connsiteY8" fmla="*/ 61109 h 63079"/>
                  <a:gd name="connsiteX9" fmla="*/ 240755 w 578232"/>
                  <a:gd name="connsiteY9" fmla="*/ 66015 h 63079"/>
                  <a:gd name="connsiteX10" fmla="*/ 39600 w 578232"/>
                  <a:gd name="connsiteY10" fmla="*/ 41133 h 63079"/>
                  <a:gd name="connsiteX11" fmla="*/ 0 w 578232"/>
                  <a:gd name="connsiteY11" fmla="*/ 19055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63079">
                    <a:moveTo>
                      <a:pt x="0" y="19055"/>
                    </a:moveTo>
                    <a:cubicBezTo>
                      <a:pt x="15420" y="7491"/>
                      <a:pt x="30138" y="-3723"/>
                      <a:pt x="50113" y="1183"/>
                    </a:cubicBezTo>
                    <a:cubicBezTo>
                      <a:pt x="110740" y="15201"/>
                      <a:pt x="172068" y="20107"/>
                      <a:pt x="234097" y="22560"/>
                    </a:cubicBezTo>
                    <a:cubicBezTo>
                      <a:pt x="303484" y="25363"/>
                      <a:pt x="373223" y="23611"/>
                      <a:pt x="442260" y="15901"/>
                    </a:cubicBezTo>
                    <a:cubicBezTo>
                      <a:pt x="471698" y="12397"/>
                      <a:pt x="501135" y="7140"/>
                      <a:pt x="530572" y="1183"/>
                    </a:cubicBezTo>
                    <a:cubicBezTo>
                      <a:pt x="548795" y="-2322"/>
                      <a:pt x="562813" y="6439"/>
                      <a:pt x="576480" y="15201"/>
                    </a:cubicBezTo>
                    <a:cubicBezTo>
                      <a:pt x="582788" y="19406"/>
                      <a:pt x="579634" y="24662"/>
                      <a:pt x="574378" y="27116"/>
                    </a:cubicBezTo>
                    <a:cubicBezTo>
                      <a:pt x="564215" y="32372"/>
                      <a:pt x="553701" y="38680"/>
                      <a:pt x="542838" y="40783"/>
                    </a:cubicBezTo>
                    <a:cubicBezTo>
                      <a:pt x="501836" y="48493"/>
                      <a:pt x="460834" y="57955"/>
                      <a:pt x="419481" y="61109"/>
                    </a:cubicBezTo>
                    <a:cubicBezTo>
                      <a:pt x="359906" y="65664"/>
                      <a:pt x="300330" y="67066"/>
                      <a:pt x="240755" y="66015"/>
                    </a:cubicBezTo>
                    <a:cubicBezTo>
                      <a:pt x="173119" y="64963"/>
                      <a:pt x="105484" y="59707"/>
                      <a:pt x="39600" y="41133"/>
                    </a:cubicBezTo>
                    <a:cubicBezTo>
                      <a:pt x="25232" y="37279"/>
                      <a:pt x="10513" y="33774"/>
                      <a:pt x="0" y="19055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="" xmlns:a16="http://schemas.microsoft.com/office/drawing/2014/main" id="{0F25352C-6B85-426A-9023-942DEB5D3AA5}"/>
                  </a:ext>
                </a:extLst>
              </p:cNvPr>
              <p:cNvSpPr/>
              <p:nvPr/>
            </p:nvSpPr>
            <p:spPr>
              <a:xfrm>
                <a:off x="4258073" y="4776681"/>
                <a:ext cx="574728" cy="56071"/>
              </a:xfrm>
              <a:custGeom>
                <a:avLst/>
                <a:gdLst>
                  <a:gd name="connsiteX0" fmla="*/ 288723 w 574728"/>
                  <a:gd name="connsiteY0" fmla="*/ 58312 h 56071"/>
                  <a:gd name="connsiteX1" fmla="*/ 54977 w 574728"/>
                  <a:gd name="connsiteY1" fmla="*/ 39738 h 56071"/>
                  <a:gd name="connsiteX2" fmla="*/ 7316 w 574728"/>
                  <a:gd name="connsiteY2" fmla="*/ 22216 h 56071"/>
                  <a:gd name="connsiteX3" fmla="*/ 6615 w 574728"/>
                  <a:gd name="connsiteY3" fmla="*/ 6446 h 56071"/>
                  <a:gd name="connsiteX4" fmla="*/ 32548 w 574728"/>
                  <a:gd name="connsiteY4" fmla="*/ 1540 h 56071"/>
                  <a:gd name="connsiteX5" fmla="*/ 186393 w 574728"/>
                  <a:gd name="connsiteY5" fmla="*/ 25019 h 56071"/>
                  <a:gd name="connsiteX6" fmla="*/ 470953 w 574728"/>
                  <a:gd name="connsiteY6" fmla="*/ 16959 h 56071"/>
                  <a:gd name="connsiteX7" fmla="*/ 548402 w 574728"/>
                  <a:gd name="connsiteY7" fmla="*/ 839 h 56071"/>
                  <a:gd name="connsiteX8" fmla="*/ 575386 w 574728"/>
                  <a:gd name="connsiteY8" fmla="*/ 10301 h 56071"/>
                  <a:gd name="connsiteX9" fmla="*/ 572232 w 574728"/>
                  <a:gd name="connsiteY9" fmla="*/ 20814 h 56071"/>
                  <a:gd name="connsiteX10" fmla="*/ 540692 w 574728"/>
                  <a:gd name="connsiteY10" fmla="*/ 34481 h 56071"/>
                  <a:gd name="connsiteX11" fmla="*/ 380539 w 574728"/>
                  <a:gd name="connsiteY11" fmla="*/ 57611 h 56071"/>
                  <a:gd name="connsiteX12" fmla="*/ 288723 w 574728"/>
                  <a:gd name="connsiteY12" fmla="*/ 58312 h 56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4728" h="56071">
                    <a:moveTo>
                      <a:pt x="288723" y="58312"/>
                    </a:moveTo>
                    <a:cubicBezTo>
                      <a:pt x="210223" y="60765"/>
                      <a:pt x="132074" y="57260"/>
                      <a:pt x="54977" y="39738"/>
                    </a:cubicBezTo>
                    <a:cubicBezTo>
                      <a:pt x="38506" y="35883"/>
                      <a:pt x="22736" y="29225"/>
                      <a:pt x="7316" y="22216"/>
                    </a:cubicBezTo>
                    <a:cubicBezTo>
                      <a:pt x="-2496" y="17660"/>
                      <a:pt x="-2146" y="12404"/>
                      <a:pt x="6615" y="6446"/>
                    </a:cubicBezTo>
                    <a:cubicBezTo>
                      <a:pt x="14675" y="1189"/>
                      <a:pt x="22385" y="-1614"/>
                      <a:pt x="32548" y="1540"/>
                    </a:cubicBezTo>
                    <a:cubicBezTo>
                      <a:pt x="82662" y="16609"/>
                      <a:pt x="134177" y="21866"/>
                      <a:pt x="186393" y="25019"/>
                    </a:cubicBezTo>
                    <a:cubicBezTo>
                      <a:pt x="281363" y="30627"/>
                      <a:pt x="376334" y="30276"/>
                      <a:pt x="470953" y="16959"/>
                    </a:cubicBezTo>
                    <a:cubicBezTo>
                      <a:pt x="496886" y="13104"/>
                      <a:pt x="522819" y="7497"/>
                      <a:pt x="548402" y="839"/>
                    </a:cubicBezTo>
                    <a:cubicBezTo>
                      <a:pt x="560667" y="-2315"/>
                      <a:pt x="568027" y="3993"/>
                      <a:pt x="575386" y="10301"/>
                    </a:cubicBezTo>
                    <a:cubicBezTo>
                      <a:pt x="576788" y="11352"/>
                      <a:pt x="574685" y="19763"/>
                      <a:pt x="572232" y="20814"/>
                    </a:cubicBezTo>
                    <a:cubicBezTo>
                      <a:pt x="562069" y="26071"/>
                      <a:pt x="551906" y="31328"/>
                      <a:pt x="540692" y="34481"/>
                    </a:cubicBezTo>
                    <a:cubicBezTo>
                      <a:pt x="488476" y="49901"/>
                      <a:pt x="434507" y="55158"/>
                      <a:pt x="380539" y="57611"/>
                    </a:cubicBezTo>
                    <a:cubicBezTo>
                      <a:pt x="350050" y="59363"/>
                      <a:pt x="319562" y="58312"/>
                      <a:pt x="288723" y="58312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A1B971E8-5846-4CA3-9152-015CCA55CEEC}"/>
                </a:ext>
              </a:extLst>
            </p:cNvPr>
            <p:cNvGrpSpPr/>
            <p:nvPr/>
          </p:nvGrpSpPr>
          <p:grpSpPr>
            <a:xfrm>
              <a:off x="7382939" y="4199052"/>
              <a:ext cx="579547" cy="856720"/>
              <a:chOff x="7382939" y="4199052"/>
              <a:chExt cx="579547" cy="856720"/>
            </a:xfrm>
          </p:grpSpPr>
          <p:sp>
            <p:nvSpPr>
              <p:cNvPr id="101" name="Freeform: Shape 10">
                <a:extLst>
                  <a:ext uri="{FF2B5EF4-FFF2-40B4-BE49-F238E27FC236}">
                    <a16:creationId xmlns="" xmlns:a16="http://schemas.microsoft.com/office/drawing/2014/main" id="{EF061A48-8FF2-4A96-8D5E-87819CAF7204}"/>
                  </a:ext>
                </a:extLst>
              </p:cNvPr>
              <p:cNvSpPr/>
              <p:nvPr/>
            </p:nvSpPr>
            <p:spPr>
              <a:xfrm>
                <a:off x="7383990" y="4269727"/>
                <a:ext cx="578233" cy="238302"/>
              </a:xfrm>
              <a:custGeom>
                <a:avLst/>
                <a:gdLst>
                  <a:gd name="connsiteX0" fmla="*/ 0 w 578232"/>
                  <a:gd name="connsiteY0" fmla="*/ 0 h 238301"/>
                  <a:gd name="connsiteX1" fmla="*/ 245661 w 578232"/>
                  <a:gd name="connsiteY1" fmla="*/ 37498 h 238301"/>
                  <a:gd name="connsiteX2" fmla="*/ 452423 w 578232"/>
                  <a:gd name="connsiteY2" fmla="*/ 29437 h 238301"/>
                  <a:gd name="connsiteX3" fmla="*/ 516554 w 578232"/>
                  <a:gd name="connsiteY3" fmla="*/ 18924 h 238301"/>
                  <a:gd name="connsiteX4" fmla="*/ 578583 w 578232"/>
                  <a:gd name="connsiteY4" fmla="*/ 1051 h 238301"/>
                  <a:gd name="connsiteX5" fmla="*/ 578583 w 578232"/>
                  <a:gd name="connsiteY5" fmla="*/ 11915 h 238301"/>
                  <a:gd name="connsiteX6" fmla="*/ 578933 w 578232"/>
                  <a:gd name="connsiteY6" fmla="*/ 182231 h 238301"/>
                  <a:gd name="connsiteX7" fmla="*/ 561762 w 578232"/>
                  <a:gd name="connsiteY7" fmla="*/ 207813 h 238301"/>
                  <a:gd name="connsiteX8" fmla="*/ 462586 w 578232"/>
                  <a:gd name="connsiteY8" fmla="*/ 230592 h 238301"/>
                  <a:gd name="connsiteX9" fmla="*/ 247063 w 578232"/>
                  <a:gd name="connsiteY9" fmla="*/ 240755 h 238301"/>
                  <a:gd name="connsiteX10" fmla="*/ 40651 w 578232"/>
                  <a:gd name="connsiteY10" fmla="*/ 215874 h 238301"/>
                  <a:gd name="connsiteX11" fmla="*/ 0 w 578232"/>
                  <a:gd name="connsiteY11" fmla="*/ 163307 h 238301"/>
                  <a:gd name="connsiteX12" fmla="*/ 0 w 578232"/>
                  <a:gd name="connsiteY12" fmla="*/ 12266 h 238301"/>
                  <a:gd name="connsiteX13" fmla="*/ 0 w 578232"/>
                  <a:gd name="connsiteY13" fmla="*/ 0 h 2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238301">
                    <a:moveTo>
                      <a:pt x="0" y="0"/>
                    </a:moveTo>
                    <a:cubicBezTo>
                      <a:pt x="79551" y="31540"/>
                      <a:pt x="162606" y="35395"/>
                      <a:pt x="245661" y="37498"/>
                    </a:cubicBezTo>
                    <a:cubicBezTo>
                      <a:pt x="314699" y="39250"/>
                      <a:pt x="383736" y="38899"/>
                      <a:pt x="452423" y="29437"/>
                    </a:cubicBezTo>
                    <a:cubicBezTo>
                      <a:pt x="473800" y="26634"/>
                      <a:pt x="495528" y="23480"/>
                      <a:pt x="516554" y="18924"/>
                    </a:cubicBezTo>
                    <a:cubicBezTo>
                      <a:pt x="537231" y="14368"/>
                      <a:pt x="557206" y="7359"/>
                      <a:pt x="578583" y="1051"/>
                    </a:cubicBezTo>
                    <a:cubicBezTo>
                      <a:pt x="578583" y="3855"/>
                      <a:pt x="578583" y="8060"/>
                      <a:pt x="578583" y="11915"/>
                    </a:cubicBezTo>
                    <a:cubicBezTo>
                      <a:pt x="578583" y="68687"/>
                      <a:pt x="578233" y="125459"/>
                      <a:pt x="578933" y="182231"/>
                    </a:cubicBezTo>
                    <a:cubicBezTo>
                      <a:pt x="579284" y="196249"/>
                      <a:pt x="574027" y="204659"/>
                      <a:pt x="561762" y="207813"/>
                    </a:cubicBezTo>
                    <a:cubicBezTo>
                      <a:pt x="528820" y="216224"/>
                      <a:pt x="495878" y="225686"/>
                      <a:pt x="462586" y="230592"/>
                    </a:cubicBezTo>
                    <a:cubicBezTo>
                      <a:pt x="391095" y="241105"/>
                      <a:pt x="318904" y="243208"/>
                      <a:pt x="247063" y="240755"/>
                    </a:cubicBezTo>
                    <a:cubicBezTo>
                      <a:pt x="177675" y="238302"/>
                      <a:pt x="108287" y="234797"/>
                      <a:pt x="40651" y="215874"/>
                    </a:cubicBezTo>
                    <a:cubicBezTo>
                      <a:pt x="350" y="204659"/>
                      <a:pt x="0" y="203958"/>
                      <a:pt x="0" y="163307"/>
                    </a:cubicBezTo>
                    <a:cubicBezTo>
                      <a:pt x="0" y="112843"/>
                      <a:pt x="0" y="62379"/>
                      <a:pt x="0" y="12266"/>
                    </a:cubicBezTo>
                    <a:cubicBezTo>
                      <a:pt x="0" y="8411"/>
                      <a:pt x="0" y="4205"/>
                      <a:pt x="0" y="0"/>
                    </a:cubicBezTo>
                    <a:close/>
                  </a:path>
                </a:pathLst>
              </a:custGeom>
              <a:solidFill>
                <a:srgbClr val="19A5BE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02" name="Freeform: Shape 11">
                <a:extLst>
                  <a:ext uri="{FF2B5EF4-FFF2-40B4-BE49-F238E27FC236}">
                    <a16:creationId xmlns="" xmlns:a16="http://schemas.microsoft.com/office/drawing/2014/main" id="{41EF3B43-0055-4836-8E48-5E5108B48286}"/>
                  </a:ext>
                </a:extLst>
              </p:cNvPr>
              <p:cNvSpPr/>
              <p:nvPr/>
            </p:nvSpPr>
            <p:spPr>
              <a:xfrm>
                <a:off x="7384253" y="4813966"/>
                <a:ext cx="578233" cy="241806"/>
              </a:xfrm>
              <a:custGeom>
                <a:avLst/>
                <a:gdLst>
                  <a:gd name="connsiteX0" fmla="*/ 88 w 578232"/>
                  <a:gd name="connsiteY0" fmla="*/ 0 h 241806"/>
                  <a:gd name="connsiteX1" fmla="*/ 152180 w 578232"/>
                  <a:gd name="connsiteY1" fmla="*/ 32942 h 241806"/>
                  <a:gd name="connsiteX2" fmla="*/ 356489 w 578232"/>
                  <a:gd name="connsiteY2" fmla="*/ 37848 h 241806"/>
                  <a:gd name="connsiteX3" fmla="*/ 553439 w 578232"/>
                  <a:gd name="connsiteY3" fmla="*/ 10513 h 241806"/>
                  <a:gd name="connsiteX4" fmla="*/ 579021 w 578232"/>
                  <a:gd name="connsiteY4" fmla="*/ 701 h 241806"/>
                  <a:gd name="connsiteX5" fmla="*/ 578320 w 578232"/>
                  <a:gd name="connsiteY5" fmla="*/ 192394 h 241806"/>
                  <a:gd name="connsiteX6" fmla="*/ 565704 w 578232"/>
                  <a:gd name="connsiteY6" fmla="*/ 207463 h 241806"/>
                  <a:gd name="connsiteX7" fmla="*/ 491059 w 578232"/>
                  <a:gd name="connsiteY7" fmla="*/ 227789 h 241806"/>
                  <a:gd name="connsiteX8" fmla="*/ 325650 w 578232"/>
                  <a:gd name="connsiteY8" fmla="*/ 241806 h 241806"/>
                  <a:gd name="connsiteX9" fmla="*/ 61065 w 578232"/>
                  <a:gd name="connsiteY9" fmla="*/ 222882 h 241806"/>
                  <a:gd name="connsiteX10" fmla="*/ 11652 w 578232"/>
                  <a:gd name="connsiteY10" fmla="*/ 206412 h 241806"/>
                  <a:gd name="connsiteX11" fmla="*/ 438 w 578232"/>
                  <a:gd name="connsiteY11" fmla="*/ 191343 h 241806"/>
                  <a:gd name="connsiteX12" fmla="*/ 88 w 578232"/>
                  <a:gd name="connsiteY12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241806">
                    <a:moveTo>
                      <a:pt x="88" y="0"/>
                    </a:moveTo>
                    <a:cubicBezTo>
                      <a:pt x="49500" y="22428"/>
                      <a:pt x="100665" y="29788"/>
                      <a:pt x="152180" y="32942"/>
                    </a:cubicBezTo>
                    <a:cubicBezTo>
                      <a:pt x="220167" y="37147"/>
                      <a:pt x="288503" y="38899"/>
                      <a:pt x="356489" y="37848"/>
                    </a:cubicBezTo>
                    <a:cubicBezTo>
                      <a:pt x="423073" y="36797"/>
                      <a:pt x="489307" y="30839"/>
                      <a:pt x="553439" y="10513"/>
                    </a:cubicBezTo>
                    <a:cubicBezTo>
                      <a:pt x="561849" y="7710"/>
                      <a:pt x="569909" y="4205"/>
                      <a:pt x="579021" y="701"/>
                    </a:cubicBezTo>
                    <a:cubicBezTo>
                      <a:pt x="579021" y="65183"/>
                      <a:pt x="579372" y="128613"/>
                      <a:pt x="578320" y="192394"/>
                    </a:cubicBezTo>
                    <a:cubicBezTo>
                      <a:pt x="578320" y="197650"/>
                      <a:pt x="571311" y="205711"/>
                      <a:pt x="565704" y="207463"/>
                    </a:cubicBezTo>
                    <a:cubicBezTo>
                      <a:pt x="541173" y="215523"/>
                      <a:pt x="516292" y="224985"/>
                      <a:pt x="491059" y="227789"/>
                    </a:cubicBezTo>
                    <a:cubicBezTo>
                      <a:pt x="436040" y="234447"/>
                      <a:pt x="381020" y="239353"/>
                      <a:pt x="325650" y="241806"/>
                    </a:cubicBezTo>
                    <a:cubicBezTo>
                      <a:pt x="236988" y="246012"/>
                      <a:pt x="148326" y="241106"/>
                      <a:pt x="61065" y="222882"/>
                    </a:cubicBezTo>
                    <a:cubicBezTo>
                      <a:pt x="44244" y="219378"/>
                      <a:pt x="27773" y="213070"/>
                      <a:pt x="11652" y="206412"/>
                    </a:cubicBezTo>
                    <a:cubicBezTo>
                      <a:pt x="6746" y="204309"/>
                      <a:pt x="788" y="196599"/>
                      <a:pt x="438" y="191343"/>
                    </a:cubicBezTo>
                    <a:cubicBezTo>
                      <a:pt x="-263" y="127912"/>
                      <a:pt x="88" y="64832"/>
                      <a:pt x="88" y="0"/>
                    </a:cubicBezTo>
                    <a:close/>
                  </a:path>
                </a:pathLst>
              </a:custGeom>
              <a:solidFill>
                <a:srgbClr val="19A5BE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03" name="Freeform: Shape 13">
                <a:extLst>
                  <a:ext uri="{FF2B5EF4-FFF2-40B4-BE49-F238E27FC236}">
                    <a16:creationId xmlns="" xmlns:a16="http://schemas.microsoft.com/office/drawing/2014/main" id="{660EE1C4-7EC7-45E8-8B4F-C5DF18E2D184}"/>
                  </a:ext>
                </a:extLst>
              </p:cNvPr>
              <p:cNvSpPr/>
              <p:nvPr/>
            </p:nvSpPr>
            <p:spPr>
              <a:xfrm>
                <a:off x="7383640" y="4548680"/>
                <a:ext cx="578233" cy="238302"/>
              </a:xfrm>
              <a:custGeom>
                <a:avLst/>
                <a:gdLst>
                  <a:gd name="connsiteX0" fmla="*/ 579634 w 578232"/>
                  <a:gd name="connsiteY0" fmla="*/ 1752 h 238301"/>
                  <a:gd name="connsiteX1" fmla="*/ 578933 w 578232"/>
                  <a:gd name="connsiteY1" fmla="*/ 189590 h 238301"/>
                  <a:gd name="connsiteX2" fmla="*/ 565967 w 578232"/>
                  <a:gd name="connsiteY2" fmla="*/ 205710 h 238301"/>
                  <a:gd name="connsiteX3" fmla="*/ 488519 w 578232"/>
                  <a:gd name="connsiteY3" fmla="*/ 226387 h 238301"/>
                  <a:gd name="connsiteX4" fmla="*/ 325562 w 578232"/>
                  <a:gd name="connsiteY4" fmla="*/ 240054 h 238301"/>
                  <a:gd name="connsiteX5" fmla="*/ 76046 w 578232"/>
                  <a:gd name="connsiteY5" fmla="*/ 224284 h 238301"/>
                  <a:gd name="connsiteX6" fmla="*/ 14718 w 578232"/>
                  <a:gd name="connsiteY6" fmla="*/ 206411 h 238301"/>
                  <a:gd name="connsiteX7" fmla="*/ 0 w 578232"/>
                  <a:gd name="connsiteY7" fmla="*/ 183983 h 238301"/>
                  <a:gd name="connsiteX8" fmla="*/ 350 w 578232"/>
                  <a:gd name="connsiteY8" fmla="*/ 0 h 238301"/>
                  <a:gd name="connsiteX9" fmla="*/ 304536 w 578232"/>
                  <a:gd name="connsiteY9" fmla="*/ 37848 h 238301"/>
                  <a:gd name="connsiteX10" fmla="*/ 496579 w 578232"/>
                  <a:gd name="connsiteY10" fmla="*/ 22428 h 238301"/>
                  <a:gd name="connsiteX11" fmla="*/ 579634 w 578232"/>
                  <a:gd name="connsiteY11" fmla="*/ 1752 h 2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238301">
                    <a:moveTo>
                      <a:pt x="579634" y="1752"/>
                    </a:moveTo>
                    <a:cubicBezTo>
                      <a:pt x="579634" y="63430"/>
                      <a:pt x="579985" y="126510"/>
                      <a:pt x="578933" y="189590"/>
                    </a:cubicBezTo>
                    <a:cubicBezTo>
                      <a:pt x="578933" y="195197"/>
                      <a:pt x="571574" y="203608"/>
                      <a:pt x="565967" y="205710"/>
                    </a:cubicBezTo>
                    <a:cubicBezTo>
                      <a:pt x="540384" y="213771"/>
                      <a:pt x="514802" y="223233"/>
                      <a:pt x="488519" y="226387"/>
                    </a:cubicBezTo>
                    <a:cubicBezTo>
                      <a:pt x="434551" y="233045"/>
                      <a:pt x="380232" y="237250"/>
                      <a:pt x="325562" y="240054"/>
                    </a:cubicBezTo>
                    <a:cubicBezTo>
                      <a:pt x="241806" y="244259"/>
                      <a:pt x="158751" y="239353"/>
                      <a:pt x="76046" y="224284"/>
                    </a:cubicBezTo>
                    <a:cubicBezTo>
                      <a:pt x="55370" y="220429"/>
                      <a:pt x="35044" y="213070"/>
                      <a:pt x="14718" y="206411"/>
                    </a:cubicBezTo>
                    <a:cubicBezTo>
                      <a:pt x="4556" y="203257"/>
                      <a:pt x="0" y="195898"/>
                      <a:pt x="0" y="183983"/>
                    </a:cubicBezTo>
                    <a:cubicBezTo>
                      <a:pt x="701" y="122655"/>
                      <a:pt x="350" y="61328"/>
                      <a:pt x="350" y="0"/>
                    </a:cubicBezTo>
                    <a:cubicBezTo>
                      <a:pt x="99176" y="36096"/>
                      <a:pt x="201856" y="37497"/>
                      <a:pt x="304536" y="37848"/>
                    </a:cubicBezTo>
                    <a:cubicBezTo>
                      <a:pt x="369017" y="37848"/>
                      <a:pt x="433149" y="34343"/>
                      <a:pt x="496579" y="22428"/>
                    </a:cubicBezTo>
                    <a:cubicBezTo>
                      <a:pt x="524614" y="16821"/>
                      <a:pt x="551248" y="8761"/>
                      <a:pt x="579634" y="1752"/>
                    </a:cubicBezTo>
                    <a:close/>
                  </a:path>
                </a:pathLst>
              </a:custGeom>
              <a:solidFill>
                <a:srgbClr val="19A5BE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04" name="Freeform: Shape 21">
                <a:extLst>
                  <a:ext uri="{FF2B5EF4-FFF2-40B4-BE49-F238E27FC236}">
                    <a16:creationId xmlns="" xmlns:a16="http://schemas.microsoft.com/office/drawing/2014/main" id="{2D8C34D5-CEE2-44C1-A36D-8669B3A78325}"/>
                  </a:ext>
                </a:extLst>
              </p:cNvPr>
              <p:cNvSpPr/>
              <p:nvPr/>
            </p:nvSpPr>
            <p:spPr>
              <a:xfrm>
                <a:off x="7382939" y="4199052"/>
                <a:ext cx="578233" cy="91115"/>
              </a:xfrm>
              <a:custGeom>
                <a:avLst/>
                <a:gdLst>
                  <a:gd name="connsiteX0" fmla="*/ 581386 w 578232"/>
                  <a:gd name="connsiteY0" fmla="*/ 49999 h 91115"/>
                  <a:gd name="connsiteX1" fmla="*/ 545291 w 578232"/>
                  <a:gd name="connsiteY1" fmla="*/ 66119 h 91115"/>
                  <a:gd name="connsiteX2" fmla="*/ 405464 w 578232"/>
                  <a:gd name="connsiteY2" fmla="*/ 88898 h 91115"/>
                  <a:gd name="connsiteX3" fmla="*/ 274047 w 578232"/>
                  <a:gd name="connsiteY3" fmla="*/ 93454 h 91115"/>
                  <a:gd name="connsiteX4" fmla="*/ 43455 w 578232"/>
                  <a:gd name="connsiteY4" fmla="*/ 68923 h 91115"/>
                  <a:gd name="connsiteX5" fmla="*/ 0 w 578232"/>
                  <a:gd name="connsiteY5" fmla="*/ 44041 h 91115"/>
                  <a:gd name="connsiteX6" fmla="*/ 30138 w 578232"/>
                  <a:gd name="connsiteY6" fmla="*/ 29323 h 91115"/>
                  <a:gd name="connsiteX7" fmla="*/ 135271 w 578232"/>
                  <a:gd name="connsiteY7" fmla="*/ 8646 h 91115"/>
                  <a:gd name="connsiteX8" fmla="*/ 348341 w 578232"/>
                  <a:gd name="connsiteY8" fmla="*/ 1287 h 91115"/>
                  <a:gd name="connsiteX9" fmla="*/ 533025 w 578232"/>
                  <a:gd name="connsiteY9" fmla="*/ 23716 h 91115"/>
                  <a:gd name="connsiteX10" fmla="*/ 564215 w 578232"/>
                  <a:gd name="connsiteY10" fmla="*/ 34579 h 91115"/>
                  <a:gd name="connsiteX11" fmla="*/ 580686 w 578232"/>
                  <a:gd name="connsiteY11" fmla="*/ 45443 h 91115"/>
                  <a:gd name="connsiteX12" fmla="*/ 581386 w 578232"/>
                  <a:gd name="connsiteY12" fmla="*/ 49999 h 9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91115">
                    <a:moveTo>
                      <a:pt x="581386" y="49999"/>
                    </a:moveTo>
                    <a:cubicBezTo>
                      <a:pt x="569471" y="55606"/>
                      <a:pt x="557907" y="63666"/>
                      <a:pt x="545291" y="66119"/>
                    </a:cubicBezTo>
                    <a:cubicBezTo>
                      <a:pt x="499032" y="74880"/>
                      <a:pt x="452423" y="83992"/>
                      <a:pt x="405464" y="88898"/>
                    </a:cubicBezTo>
                    <a:cubicBezTo>
                      <a:pt x="362009" y="93454"/>
                      <a:pt x="317853" y="94155"/>
                      <a:pt x="274047" y="93454"/>
                    </a:cubicBezTo>
                    <a:cubicBezTo>
                      <a:pt x="196599" y="92402"/>
                      <a:pt x="118800" y="88898"/>
                      <a:pt x="43455" y="68923"/>
                    </a:cubicBezTo>
                    <a:cubicBezTo>
                      <a:pt x="18223" y="62264"/>
                      <a:pt x="9111" y="57008"/>
                      <a:pt x="0" y="44041"/>
                    </a:cubicBezTo>
                    <a:cubicBezTo>
                      <a:pt x="10163" y="38785"/>
                      <a:pt x="19625" y="31425"/>
                      <a:pt x="30138" y="29323"/>
                    </a:cubicBezTo>
                    <a:cubicBezTo>
                      <a:pt x="64832" y="21262"/>
                      <a:pt x="99877" y="13202"/>
                      <a:pt x="135271" y="8646"/>
                    </a:cubicBezTo>
                    <a:cubicBezTo>
                      <a:pt x="206061" y="-816"/>
                      <a:pt x="277201" y="-1166"/>
                      <a:pt x="348341" y="1287"/>
                    </a:cubicBezTo>
                    <a:cubicBezTo>
                      <a:pt x="410370" y="3390"/>
                      <a:pt x="472398" y="7946"/>
                      <a:pt x="533025" y="23716"/>
                    </a:cubicBezTo>
                    <a:cubicBezTo>
                      <a:pt x="543539" y="26519"/>
                      <a:pt x="554402" y="30024"/>
                      <a:pt x="564215" y="34579"/>
                    </a:cubicBezTo>
                    <a:cubicBezTo>
                      <a:pt x="570172" y="37032"/>
                      <a:pt x="575079" y="41588"/>
                      <a:pt x="580686" y="45443"/>
                    </a:cubicBezTo>
                    <a:cubicBezTo>
                      <a:pt x="581036" y="46845"/>
                      <a:pt x="581386" y="48597"/>
                      <a:pt x="581386" y="49999"/>
                    </a:cubicBezTo>
                    <a:close/>
                  </a:path>
                </a:pathLst>
              </a:custGeom>
              <a:solidFill>
                <a:srgbClr val="19A5BE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05" name="Freeform: Shape 26">
                <a:extLst>
                  <a:ext uri="{FF2B5EF4-FFF2-40B4-BE49-F238E27FC236}">
                    <a16:creationId xmlns="" xmlns:a16="http://schemas.microsoft.com/office/drawing/2014/main" id="{C1344764-2D4B-40D1-A506-B65188F98A62}"/>
                  </a:ext>
                </a:extLst>
              </p:cNvPr>
              <p:cNvSpPr/>
              <p:nvPr/>
            </p:nvSpPr>
            <p:spPr>
              <a:xfrm>
                <a:off x="7383990" y="4504507"/>
                <a:ext cx="578233" cy="63080"/>
              </a:xfrm>
              <a:custGeom>
                <a:avLst/>
                <a:gdLst>
                  <a:gd name="connsiteX0" fmla="*/ 1051 w 578232"/>
                  <a:gd name="connsiteY0" fmla="*/ 17188 h 63079"/>
                  <a:gd name="connsiteX1" fmla="*/ 53968 w 578232"/>
                  <a:gd name="connsiteY1" fmla="*/ 1068 h 63079"/>
                  <a:gd name="connsiteX2" fmla="*/ 205711 w 578232"/>
                  <a:gd name="connsiteY2" fmla="*/ 19992 h 63079"/>
                  <a:gd name="connsiteX3" fmla="*/ 384437 w 578232"/>
                  <a:gd name="connsiteY3" fmla="*/ 19642 h 63079"/>
                  <a:gd name="connsiteX4" fmla="*/ 528470 w 578232"/>
                  <a:gd name="connsiteY4" fmla="*/ 718 h 63079"/>
                  <a:gd name="connsiteX5" fmla="*/ 575780 w 578232"/>
                  <a:gd name="connsiteY5" fmla="*/ 14735 h 63079"/>
                  <a:gd name="connsiteX6" fmla="*/ 572976 w 578232"/>
                  <a:gd name="connsiteY6" fmla="*/ 27351 h 63079"/>
                  <a:gd name="connsiteX7" fmla="*/ 532675 w 578232"/>
                  <a:gd name="connsiteY7" fmla="*/ 43121 h 63079"/>
                  <a:gd name="connsiteX8" fmla="*/ 365864 w 578232"/>
                  <a:gd name="connsiteY8" fmla="*/ 64148 h 63079"/>
                  <a:gd name="connsiteX9" fmla="*/ 157700 w 578232"/>
                  <a:gd name="connsiteY9" fmla="*/ 59943 h 63079"/>
                  <a:gd name="connsiteX10" fmla="*/ 29788 w 578232"/>
                  <a:gd name="connsiteY10" fmla="*/ 37164 h 63079"/>
                  <a:gd name="connsiteX11" fmla="*/ 0 w 578232"/>
                  <a:gd name="connsiteY11" fmla="*/ 22445 h 63079"/>
                  <a:gd name="connsiteX12" fmla="*/ 1051 w 578232"/>
                  <a:gd name="connsiteY12" fmla="*/ 17188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63079">
                    <a:moveTo>
                      <a:pt x="1051" y="17188"/>
                    </a:moveTo>
                    <a:cubicBezTo>
                      <a:pt x="16821" y="5974"/>
                      <a:pt x="31890" y="-2787"/>
                      <a:pt x="53968" y="1068"/>
                    </a:cubicBezTo>
                    <a:cubicBezTo>
                      <a:pt x="104432" y="9128"/>
                      <a:pt x="154896" y="17188"/>
                      <a:pt x="205711" y="19992"/>
                    </a:cubicBezTo>
                    <a:cubicBezTo>
                      <a:pt x="265286" y="23146"/>
                      <a:pt x="325212" y="22795"/>
                      <a:pt x="384437" y="19642"/>
                    </a:cubicBezTo>
                    <a:cubicBezTo>
                      <a:pt x="432798" y="16838"/>
                      <a:pt x="480809" y="8077"/>
                      <a:pt x="528470" y="718"/>
                    </a:cubicBezTo>
                    <a:cubicBezTo>
                      <a:pt x="547393" y="-2437"/>
                      <a:pt x="561411" y="5273"/>
                      <a:pt x="575780" y="14735"/>
                    </a:cubicBezTo>
                    <a:cubicBezTo>
                      <a:pt x="583139" y="19642"/>
                      <a:pt x="577882" y="24898"/>
                      <a:pt x="572976" y="27351"/>
                    </a:cubicBezTo>
                    <a:cubicBezTo>
                      <a:pt x="559659" y="33309"/>
                      <a:pt x="546693" y="39617"/>
                      <a:pt x="532675" y="43121"/>
                    </a:cubicBezTo>
                    <a:cubicBezTo>
                      <a:pt x="478006" y="57490"/>
                      <a:pt x="421935" y="63797"/>
                      <a:pt x="365864" y="64148"/>
                    </a:cubicBezTo>
                    <a:cubicBezTo>
                      <a:pt x="296476" y="64849"/>
                      <a:pt x="227088" y="64498"/>
                      <a:pt x="157700" y="59943"/>
                    </a:cubicBezTo>
                    <a:cubicBezTo>
                      <a:pt x="114595" y="57139"/>
                      <a:pt x="72191" y="45925"/>
                      <a:pt x="29788" y="37164"/>
                    </a:cubicBezTo>
                    <a:cubicBezTo>
                      <a:pt x="19274" y="35061"/>
                      <a:pt x="9812" y="27702"/>
                      <a:pt x="0" y="22445"/>
                    </a:cubicBezTo>
                    <a:cubicBezTo>
                      <a:pt x="350" y="20693"/>
                      <a:pt x="701" y="18941"/>
                      <a:pt x="1051" y="17188"/>
                    </a:cubicBezTo>
                    <a:close/>
                  </a:path>
                </a:pathLst>
              </a:custGeom>
              <a:solidFill>
                <a:srgbClr val="19A5BE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06" name="Freeform: Shape 28">
                <a:extLst>
                  <a:ext uri="{FF2B5EF4-FFF2-40B4-BE49-F238E27FC236}">
                    <a16:creationId xmlns="" xmlns:a16="http://schemas.microsoft.com/office/drawing/2014/main" id="{A1852533-0901-47B8-BE2B-E013D9DEEE5E}"/>
                  </a:ext>
                </a:extLst>
              </p:cNvPr>
              <p:cNvSpPr/>
              <p:nvPr/>
            </p:nvSpPr>
            <p:spPr>
              <a:xfrm>
                <a:off x="7383640" y="4776200"/>
                <a:ext cx="578233" cy="59575"/>
              </a:xfrm>
              <a:custGeom>
                <a:avLst/>
                <a:gdLst>
                  <a:gd name="connsiteX0" fmla="*/ 0 w 578232"/>
                  <a:gd name="connsiteY0" fmla="*/ 17440 h 59575"/>
                  <a:gd name="connsiteX1" fmla="*/ 34343 w 578232"/>
                  <a:gd name="connsiteY1" fmla="*/ 2371 h 59575"/>
                  <a:gd name="connsiteX2" fmla="*/ 192043 w 578232"/>
                  <a:gd name="connsiteY2" fmla="*/ 25851 h 59575"/>
                  <a:gd name="connsiteX3" fmla="*/ 457680 w 578232"/>
                  <a:gd name="connsiteY3" fmla="*/ 19543 h 59575"/>
                  <a:gd name="connsiteX4" fmla="*/ 547744 w 578232"/>
                  <a:gd name="connsiteY4" fmla="*/ 2021 h 59575"/>
                  <a:gd name="connsiteX5" fmla="*/ 561061 w 578232"/>
                  <a:gd name="connsiteY5" fmla="*/ 619 h 59575"/>
                  <a:gd name="connsiteX6" fmla="*/ 579985 w 578232"/>
                  <a:gd name="connsiteY6" fmla="*/ 14637 h 59575"/>
                  <a:gd name="connsiteX7" fmla="*/ 563514 w 578232"/>
                  <a:gd name="connsiteY7" fmla="*/ 27603 h 59575"/>
                  <a:gd name="connsiteX8" fmla="*/ 450320 w 578232"/>
                  <a:gd name="connsiteY8" fmla="*/ 52835 h 59575"/>
                  <a:gd name="connsiteX9" fmla="*/ 216574 w 578232"/>
                  <a:gd name="connsiteY9" fmla="*/ 59844 h 59575"/>
                  <a:gd name="connsiteX10" fmla="*/ 30138 w 578232"/>
                  <a:gd name="connsiteY10" fmla="*/ 32509 h 59575"/>
                  <a:gd name="connsiteX11" fmla="*/ 0 w 578232"/>
                  <a:gd name="connsiteY11" fmla="*/ 17440 h 5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59575">
                    <a:moveTo>
                      <a:pt x="0" y="17440"/>
                    </a:moveTo>
                    <a:cubicBezTo>
                      <a:pt x="11565" y="1670"/>
                      <a:pt x="20326" y="-1834"/>
                      <a:pt x="34343" y="2371"/>
                    </a:cubicBezTo>
                    <a:cubicBezTo>
                      <a:pt x="85859" y="17090"/>
                      <a:pt x="138776" y="22697"/>
                      <a:pt x="192043" y="25851"/>
                    </a:cubicBezTo>
                    <a:cubicBezTo>
                      <a:pt x="280706" y="31108"/>
                      <a:pt x="369368" y="30757"/>
                      <a:pt x="457680" y="19543"/>
                    </a:cubicBezTo>
                    <a:cubicBezTo>
                      <a:pt x="488168" y="15688"/>
                      <a:pt x="517956" y="7978"/>
                      <a:pt x="547744" y="2021"/>
                    </a:cubicBezTo>
                    <a:cubicBezTo>
                      <a:pt x="552300" y="1320"/>
                      <a:pt x="557907" y="-1133"/>
                      <a:pt x="561061" y="619"/>
                    </a:cubicBezTo>
                    <a:cubicBezTo>
                      <a:pt x="568070" y="4123"/>
                      <a:pt x="573677" y="9730"/>
                      <a:pt x="579985" y="14637"/>
                    </a:cubicBezTo>
                    <a:cubicBezTo>
                      <a:pt x="574728" y="19192"/>
                      <a:pt x="569822" y="24800"/>
                      <a:pt x="563514" y="27603"/>
                    </a:cubicBezTo>
                    <a:cubicBezTo>
                      <a:pt x="527418" y="43373"/>
                      <a:pt x="488869" y="48279"/>
                      <a:pt x="450320" y="52835"/>
                    </a:cubicBezTo>
                    <a:cubicBezTo>
                      <a:pt x="372522" y="62297"/>
                      <a:pt x="294723" y="63348"/>
                      <a:pt x="216574" y="59844"/>
                    </a:cubicBezTo>
                    <a:cubicBezTo>
                      <a:pt x="153494" y="57040"/>
                      <a:pt x="90415" y="52485"/>
                      <a:pt x="30138" y="32509"/>
                    </a:cubicBezTo>
                    <a:cubicBezTo>
                      <a:pt x="19975" y="29005"/>
                      <a:pt x="10513" y="22697"/>
                      <a:pt x="0" y="17440"/>
                    </a:cubicBezTo>
                    <a:close/>
                  </a:path>
                </a:pathLst>
              </a:custGeom>
              <a:solidFill>
                <a:srgbClr val="19A5BE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8D6BA74D-145E-46C5-82C2-FD71567148A5}"/>
                </a:ext>
              </a:extLst>
            </p:cNvPr>
            <p:cNvGrpSpPr/>
            <p:nvPr/>
          </p:nvGrpSpPr>
          <p:grpSpPr>
            <a:xfrm>
              <a:off x="7412026" y="3028298"/>
              <a:ext cx="508845" cy="635161"/>
              <a:chOff x="7412026" y="3028298"/>
              <a:chExt cx="508845" cy="635161"/>
            </a:xfrm>
            <a:solidFill>
              <a:srgbClr val="19A5BE"/>
            </a:solidFill>
          </p:grpSpPr>
          <p:sp>
            <p:nvSpPr>
              <p:cNvPr id="95" name="Freeform: Shape 16">
                <a:extLst>
                  <a:ext uri="{FF2B5EF4-FFF2-40B4-BE49-F238E27FC236}">
                    <a16:creationId xmlns="" xmlns:a16="http://schemas.microsoft.com/office/drawing/2014/main" id="{98565454-213E-44EF-BEBB-0B630C8A5A86}"/>
                  </a:ext>
                </a:extLst>
              </p:cNvPr>
              <p:cNvSpPr/>
              <p:nvPr/>
            </p:nvSpPr>
            <p:spPr>
              <a:xfrm>
                <a:off x="7412026" y="3491741"/>
                <a:ext cx="508144" cy="171718"/>
              </a:xfrm>
              <a:custGeom>
                <a:avLst/>
                <a:gdLst>
                  <a:gd name="connsiteX0" fmla="*/ 350 w 508143"/>
                  <a:gd name="connsiteY0" fmla="*/ 0 h 171717"/>
                  <a:gd name="connsiteX1" fmla="*/ 509896 w 508143"/>
                  <a:gd name="connsiteY1" fmla="*/ 350 h 171717"/>
                  <a:gd name="connsiteX2" fmla="*/ 510246 w 508143"/>
                  <a:gd name="connsiteY2" fmla="*/ 9462 h 171717"/>
                  <a:gd name="connsiteX3" fmla="*/ 510597 w 508143"/>
                  <a:gd name="connsiteY3" fmla="*/ 127211 h 171717"/>
                  <a:gd name="connsiteX4" fmla="*/ 495528 w 508143"/>
                  <a:gd name="connsiteY4" fmla="*/ 148238 h 171717"/>
                  <a:gd name="connsiteX5" fmla="*/ 414225 w 508143"/>
                  <a:gd name="connsiteY5" fmla="*/ 164358 h 171717"/>
                  <a:gd name="connsiteX6" fmla="*/ 192043 w 508143"/>
                  <a:gd name="connsiteY6" fmla="*/ 171718 h 171717"/>
                  <a:gd name="connsiteX7" fmla="*/ 27335 w 508143"/>
                  <a:gd name="connsiteY7" fmla="*/ 152093 h 171717"/>
                  <a:gd name="connsiteX8" fmla="*/ 21027 w 508143"/>
                  <a:gd name="connsiteY8" fmla="*/ 150341 h 171717"/>
                  <a:gd name="connsiteX9" fmla="*/ 0 w 508143"/>
                  <a:gd name="connsiteY9" fmla="*/ 121254 h 171717"/>
                  <a:gd name="connsiteX10" fmla="*/ 0 w 508143"/>
                  <a:gd name="connsiteY10" fmla="*/ 9812 h 171717"/>
                  <a:gd name="connsiteX11" fmla="*/ 350 w 508143"/>
                  <a:gd name="connsiteY11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171717">
                    <a:moveTo>
                      <a:pt x="350" y="0"/>
                    </a:moveTo>
                    <a:cubicBezTo>
                      <a:pt x="170666" y="34694"/>
                      <a:pt x="339580" y="34344"/>
                      <a:pt x="509896" y="350"/>
                    </a:cubicBezTo>
                    <a:cubicBezTo>
                      <a:pt x="509896" y="1402"/>
                      <a:pt x="510246" y="5257"/>
                      <a:pt x="510246" y="9462"/>
                    </a:cubicBezTo>
                    <a:cubicBezTo>
                      <a:pt x="510246" y="48712"/>
                      <a:pt x="509546" y="87961"/>
                      <a:pt x="510597" y="127211"/>
                    </a:cubicBezTo>
                    <a:cubicBezTo>
                      <a:pt x="510947" y="139477"/>
                      <a:pt x="506041" y="145785"/>
                      <a:pt x="495528" y="148238"/>
                    </a:cubicBezTo>
                    <a:cubicBezTo>
                      <a:pt x="468543" y="153845"/>
                      <a:pt x="441559" y="160854"/>
                      <a:pt x="414225" y="164358"/>
                    </a:cubicBezTo>
                    <a:cubicBezTo>
                      <a:pt x="340632" y="173820"/>
                      <a:pt x="266337" y="174171"/>
                      <a:pt x="192043" y="171718"/>
                    </a:cubicBezTo>
                    <a:cubicBezTo>
                      <a:pt x="136673" y="169965"/>
                      <a:pt x="81303" y="166461"/>
                      <a:pt x="27335" y="152093"/>
                    </a:cubicBezTo>
                    <a:cubicBezTo>
                      <a:pt x="25232" y="151392"/>
                      <a:pt x="23129" y="151041"/>
                      <a:pt x="21027" y="150341"/>
                    </a:cubicBezTo>
                    <a:cubicBezTo>
                      <a:pt x="0" y="143682"/>
                      <a:pt x="0" y="143682"/>
                      <a:pt x="0" y="121254"/>
                    </a:cubicBezTo>
                    <a:cubicBezTo>
                      <a:pt x="0" y="84107"/>
                      <a:pt x="0" y="46960"/>
                      <a:pt x="0" y="9812"/>
                    </a:cubicBezTo>
                    <a:cubicBezTo>
                      <a:pt x="350" y="5607"/>
                      <a:pt x="350" y="1402"/>
                      <a:pt x="35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96" name="Freeform: Shape 17">
                <a:extLst>
                  <a:ext uri="{FF2B5EF4-FFF2-40B4-BE49-F238E27FC236}">
                    <a16:creationId xmlns="" xmlns:a16="http://schemas.microsoft.com/office/drawing/2014/main" id="{39891FD2-F668-4455-9341-4D536446BDE5}"/>
                  </a:ext>
                </a:extLst>
              </p:cNvPr>
              <p:cNvSpPr/>
              <p:nvPr/>
            </p:nvSpPr>
            <p:spPr>
              <a:xfrm>
                <a:off x="7412727" y="3284979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09545 w 508143"/>
                  <a:gd name="connsiteY1" fmla="*/ 350 h 171717"/>
                  <a:gd name="connsiteX2" fmla="*/ 510247 w 508143"/>
                  <a:gd name="connsiteY2" fmla="*/ 8411 h 171717"/>
                  <a:gd name="connsiteX3" fmla="*/ 510597 w 508143"/>
                  <a:gd name="connsiteY3" fmla="*/ 128613 h 171717"/>
                  <a:gd name="connsiteX4" fmla="*/ 497630 w 508143"/>
                  <a:gd name="connsiteY4" fmla="*/ 147186 h 171717"/>
                  <a:gd name="connsiteX5" fmla="*/ 403711 w 508143"/>
                  <a:gd name="connsiteY5" fmla="*/ 165059 h 171717"/>
                  <a:gd name="connsiteX6" fmla="*/ 234097 w 508143"/>
                  <a:gd name="connsiteY6" fmla="*/ 172418 h 171717"/>
                  <a:gd name="connsiteX7" fmla="*/ 32241 w 508143"/>
                  <a:gd name="connsiteY7" fmla="*/ 153144 h 171717"/>
                  <a:gd name="connsiteX8" fmla="*/ 25933 w 508143"/>
                  <a:gd name="connsiteY8" fmla="*/ 151742 h 171717"/>
                  <a:gd name="connsiteX9" fmla="*/ 350 w 508143"/>
                  <a:gd name="connsiteY9" fmla="*/ 118100 h 171717"/>
                  <a:gd name="connsiteX10" fmla="*/ 0 w 508143"/>
                  <a:gd name="connsiteY10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69965" y="35044"/>
                      <a:pt x="339230" y="34344"/>
                      <a:pt x="509545" y="350"/>
                    </a:cubicBezTo>
                    <a:cubicBezTo>
                      <a:pt x="509545" y="1051"/>
                      <a:pt x="510247" y="4556"/>
                      <a:pt x="510247" y="8411"/>
                    </a:cubicBezTo>
                    <a:cubicBezTo>
                      <a:pt x="510247" y="48361"/>
                      <a:pt x="509896" y="88662"/>
                      <a:pt x="510597" y="128613"/>
                    </a:cubicBezTo>
                    <a:cubicBezTo>
                      <a:pt x="510597" y="139126"/>
                      <a:pt x="507092" y="145084"/>
                      <a:pt x="497630" y="147186"/>
                    </a:cubicBezTo>
                    <a:cubicBezTo>
                      <a:pt x="466441" y="153845"/>
                      <a:pt x="435251" y="162606"/>
                      <a:pt x="403711" y="165059"/>
                    </a:cubicBezTo>
                    <a:cubicBezTo>
                      <a:pt x="347290" y="169615"/>
                      <a:pt x="290518" y="172418"/>
                      <a:pt x="234097" y="172418"/>
                    </a:cubicBezTo>
                    <a:cubicBezTo>
                      <a:pt x="166461" y="172068"/>
                      <a:pt x="98475" y="169264"/>
                      <a:pt x="32241" y="153144"/>
                    </a:cubicBezTo>
                    <a:cubicBezTo>
                      <a:pt x="30138" y="152794"/>
                      <a:pt x="28036" y="152093"/>
                      <a:pt x="25933" y="151742"/>
                    </a:cubicBezTo>
                    <a:cubicBezTo>
                      <a:pt x="350" y="144383"/>
                      <a:pt x="350" y="144383"/>
                      <a:pt x="350" y="118100"/>
                    </a:cubicBezTo>
                    <a:cubicBezTo>
                      <a:pt x="0" y="78149"/>
                      <a:pt x="0" y="37848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97" name="Freeform: Shape 19">
                <a:extLst>
                  <a:ext uri="{FF2B5EF4-FFF2-40B4-BE49-F238E27FC236}">
                    <a16:creationId xmlns="" xmlns:a16="http://schemas.microsoft.com/office/drawing/2014/main" id="{E04991CA-50F5-4765-BE75-628F194A76CE}"/>
                  </a:ext>
                </a:extLst>
              </p:cNvPr>
              <p:cNvSpPr/>
              <p:nvPr/>
            </p:nvSpPr>
            <p:spPr>
              <a:xfrm>
                <a:off x="7412376" y="3083123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10246 w 508143"/>
                  <a:gd name="connsiteY1" fmla="*/ 0 h 171717"/>
                  <a:gd name="connsiteX2" fmla="*/ 510246 w 508143"/>
                  <a:gd name="connsiteY2" fmla="*/ 10864 h 171717"/>
                  <a:gd name="connsiteX3" fmla="*/ 510597 w 508143"/>
                  <a:gd name="connsiteY3" fmla="*/ 126160 h 171717"/>
                  <a:gd name="connsiteX4" fmla="*/ 494827 w 508143"/>
                  <a:gd name="connsiteY4" fmla="*/ 147887 h 171717"/>
                  <a:gd name="connsiteX5" fmla="*/ 407216 w 508143"/>
                  <a:gd name="connsiteY5" fmla="*/ 164709 h 171717"/>
                  <a:gd name="connsiteX6" fmla="*/ 240054 w 508143"/>
                  <a:gd name="connsiteY6" fmla="*/ 172418 h 171717"/>
                  <a:gd name="connsiteX7" fmla="*/ 31891 w 508143"/>
                  <a:gd name="connsiteY7" fmla="*/ 152794 h 171717"/>
                  <a:gd name="connsiteX8" fmla="*/ 351 w 508143"/>
                  <a:gd name="connsiteY8" fmla="*/ 113544 h 171717"/>
                  <a:gd name="connsiteX9" fmla="*/ 351 w 508143"/>
                  <a:gd name="connsiteY9" fmla="*/ 9812 h 171717"/>
                  <a:gd name="connsiteX10" fmla="*/ 0 w 508143"/>
                  <a:gd name="connsiteY10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70316" y="35044"/>
                      <a:pt x="339580" y="34694"/>
                      <a:pt x="510246" y="0"/>
                    </a:cubicBezTo>
                    <a:cubicBezTo>
                      <a:pt x="510246" y="2103"/>
                      <a:pt x="510246" y="6308"/>
                      <a:pt x="510246" y="10864"/>
                    </a:cubicBezTo>
                    <a:cubicBezTo>
                      <a:pt x="510246" y="49413"/>
                      <a:pt x="509546" y="87611"/>
                      <a:pt x="510597" y="126160"/>
                    </a:cubicBezTo>
                    <a:cubicBezTo>
                      <a:pt x="510947" y="139126"/>
                      <a:pt x="506041" y="145434"/>
                      <a:pt x="494827" y="147887"/>
                    </a:cubicBezTo>
                    <a:cubicBezTo>
                      <a:pt x="465740" y="153845"/>
                      <a:pt x="436653" y="162256"/>
                      <a:pt x="407216" y="164709"/>
                    </a:cubicBezTo>
                    <a:cubicBezTo>
                      <a:pt x="351495" y="169264"/>
                      <a:pt x="295775" y="172769"/>
                      <a:pt x="240054" y="172418"/>
                    </a:cubicBezTo>
                    <a:cubicBezTo>
                      <a:pt x="170316" y="172068"/>
                      <a:pt x="100227" y="169615"/>
                      <a:pt x="31891" y="152794"/>
                    </a:cubicBezTo>
                    <a:cubicBezTo>
                      <a:pt x="351" y="145084"/>
                      <a:pt x="351" y="145084"/>
                      <a:pt x="351" y="113544"/>
                    </a:cubicBezTo>
                    <a:cubicBezTo>
                      <a:pt x="351" y="78850"/>
                      <a:pt x="351" y="44506"/>
                      <a:pt x="351" y="9812"/>
                    </a:cubicBezTo>
                    <a:cubicBezTo>
                      <a:pt x="0" y="5607"/>
                      <a:pt x="0" y="1402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98" name="Freeform: Shape 24">
                <a:extLst>
                  <a:ext uri="{FF2B5EF4-FFF2-40B4-BE49-F238E27FC236}">
                    <a16:creationId xmlns="" xmlns:a16="http://schemas.microsoft.com/office/drawing/2014/main" id="{BCC81BEC-0315-4A90-8D26-9A8A79A6FC0C}"/>
                  </a:ext>
                </a:extLst>
              </p:cNvPr>
              <p:cNvSpPr/>
              <p:nvPr/>
            </p:nvSpPr>
            <p:spPr>
              <a:xfrm>
                <a:off x="7412376" y="3028298"/>
                <a:ext cx="508144" cy="63080"/>
              </a:xfrm>
              <a:custGeom>
                <a:avLst/>
                <a:gdLst>
                  <a:gd name="connsiteX0" fmla="*/ 510246 w 508143"/>
                  <a:gd name="connsiteY0" fmla="*/ 35551 h 63079"/>
                  <a:gd name="connsiteX1" fmla="*/ 448919 w 508143"/>
                  <a:gd name="connsiteY1" fmla="*/ 50970 h 63079"/>
                  <a:gd name="connsiteX2" fmla="*/ 193796 w 508143"/>
                  <a:gd name="connsiteY2" fmla="*/ 62885 h 63079"/>
                  <a:gd name="connsiteX3" fmla="*/ 36446 w 508143"/>
                  <a:gd name="connsiteY3" fmla="*/ 45713 h 63079"/>
                  <a:gd name="connsiteX4" fmla="*/ 351 w 508143"/>
                  <a:gd name="connsiteY4" fmla="*/ 34149 h 63079"/>
                  <a:gd name="connsiteX5" fmla="*/ 0 w 508143"/>
                  <a:gd name="connsiteY5" fmla="*/ 29593 h 63079"/>
                  <a:gd name="connsiteX6" fmla="*/ 30138 w 508143"/>
                  <a:gd name="connsiteY6" fmla="*/ 19080 h 63079"/>
                  <a:gd name="connsiteX7" fmla="*/ 184684 w 508143"/>
                  <a:gd name="connsiteY7" fmla="*/ 1207 h 63079"/>
                  <a:gd name="connsiteX8" fmla="*/ 376377 w 508143"/>
                  <a:gd name="connsiteY8" fmla="*/ 4361 h 63079"/>
                  <a:gd name="connsiteX9" fmla="*/ 494476 w 508143"/>
                  <a:gd name="connsiteY9" fmla="*/ 23636 h 63079"/>
                  <a:gd name="connsiteX10" fmla="*/ 509195 w 508143"/>
                  <a:gd name="connsiteY10" fmla="*/ 29944 h 63079"/>
                  <a:gd name="connsiteX11" fmla="*/ 510246 w 508143"/>
                  <a:gd name="connsiteY11" fmla="*/ 35551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63079">
                    <a:moveTo>
                      <a:pt x="510246" y="35551"/>
                    </a:moveTo>
                    <a:cubicBezTo>
                      <a:pt x="489921" y="40807"/>
                      <a:pt x="469595" y="47816"/>
                      <a:pt x="448919" y="50970"/>
                    </a:cubicBezTo>
                    <a:cubicBezTo>
                      <a:pt x="364462" y="64637"/>
                      <a:pt x="279304" y="67091"/>
                      <a:pt x="193796" y="62885"/>
                    </a:cubicBezTo>
                    <a:cubicBezTo>
                      <a:pt x="141229" y="60432"/>
                      <a:pt x="89013" y="52372"/>
                      <a:pt x="36446" y="45713"/>
                    </a:cubicBezTo>
                    <a:cubicBezTo>
                      <a:pt x="24181" y="44312"/>
                      <a:pt x="12266" y="38004"/>
                      <a:pt x="351" y="34149"/>
                    </a:cubicBezTo>
                    <a:cubicBezTo>
                      <a:pt x="351" y="32747"/>
                      <a:pt x="0" y="30995"/>
                      <a:pt x="0" y="29593"/>
                    </a:cubicBezTo>
                    <a:cubicBezTo>
                      <a:pt x="10163" y="26089"/>
                      <a:pt x="19975" y="20131"/>
                      <a:pt x="30138" y="19080"/>
                    </a:cubicBezTo>
                    <a:cubicBezTo>
                      <a:pt x="81654" y="12071"/>
                      <a:pt x="133169" y="3310"/>
                      <a:pt x="184684" y="1207"/>
                    </a:cubicBezTo>
                    <a:cubicBezTo>
                      <a:pt x="248465" y="-1246"/>
                      <a:pt x="312596" y="156"/>
                      <a:pt x="376377" y="4361"/>
                    </a:cubicBezTo>
                    <a:cubicBezTo>
                      <a:pt x="415977" y="6814"/>
                      <a:pt x="455227" y="16627"/>
                      <a:pt x="494476" y="23636"/>
                    </a:cubicBezTo>
                    <a:cubicBezTo>
                      <a:pt x="499733" y="24687"/>
                      <a:pt x="504289" y="27841"/>
                      <a:pt x="509195" y="29944"/>
                    </a:cubicBezTo>
                    <a:cubicBezTo>
                      <a:pt x="509896" y="31696"/>
                      <a:pt x="510246" y="33448"/>
                      <a:pt x="510246" y="3555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99" name="Freeform: Shape 30">
                <a:extLst>
                  <a:ext uri="{FF2B5EF4-FFF2-40B4-BE49-F238E27FC236}">
                    <a16:creationId xmlns="" xmlns:a16="http://schemas.microsoft.com/office/drawing/2014/main" id="{E07B73E0-05E3-46E6-83D4-7375F3E32A00}"/>
                  </a:ext>
                </a:extLst>
              </p:cNvPr>
              <p:cNvSpPr/>
              <p:nvPr/>
            </p:nvSpPr>
            <p:spPr>
              <a:xfrm>
                <a:off x="7412727" y="3456049"/>
                <a:ext cx="508144" cy="42053"/>
              </a:xfrm>
              <a:custGeom>
                <a:avLst/>
                <a:gdLst>
                  <a:gd name="connsiteX0" fmla="*/ 701 w 508143"/>
                  <a:gd name="connsiteY0" fmla="*/ 10811 h 42053"/>
                  <a:gd name="connsiteX1" fmla="*/ 39950 w 508143"/>
                  <a:gd name="connsiteY1" fmla="*/ 298 h 42053"/>
                  <a:gd name="connsiteX2" fmla="*/ 206411 w 508143"/>
                  <a:gd name="connsiteY2" fmla="*/ 16068 h 42053"/>
                  <a:gd name="connsiteX3" fmla="*/ 399156 w 508143"/>
                  <a:gd name="connsiteY3" fmla="*/ 10811 h 42053"/>
                  <a:gd name="connsiteX4" fmla="*/ 466090 w 508143"/>
                  <a:gd name="connsiteY4" fmla="*/ 998 h 42053"/>
                  <a:gd name="connsiteX5" fmla="*/ 508494 w 508143"/>
                  <a:gd name="connsiteY5" fmla="*/ 11512 h 42053"/>
                  <a:gd name="connsiteX6" fmla="*/ 509195 w 508143"/>
                  <a:gd name="connsiteY6" fmla="*/ 16418 h 42053"/>
                  <a:gd name="connsiteX7" fmla="*/ 454526 w 508143"/>
                  <a:gd name="connsiteY7" fmla="*/ 30786 h 42053"/>
                  <a:gd name="connsiteX8" fmla="*/ 303134 w 508143"/>
                  <a:gd name="connsiteY8" fmla="*/ 44103 h 42053"/>
                  <a:gd name="connsiteX9" fmla="*/ 110390 w 508143"/>
                  <a:gd name="connsiteY9" fmla="*/ 38496 h 42053"/>
                  <a:gd name="connsiteX10" fmla="*/ 23480 w 508143"/>
                  <a:gd name="connsiteY10" fmla="*/ 23777 h 42053"/>
                  <a:gd name="connsiteX11" fmla="*/ 0 w 508143"/>
                  <a:gd name="connsiteY11" fmla="*/ 14666 h 42053"/>
                  <a:gd name="connsiteX12" fmla="*/ 701 w 508143"/>
                  <a:gd name="connsiteY12" fmla="*/ 10811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8143" h="42053">
                    <a:moveTo>
                      <a:pt x="701" y="10811"/>
                    </a:moveTo>
                    <a:cubicBezTo>
                      <a:pt x="12966" y="4853"/>
                      <a:pt x="24531" y="-1455"/>
                      <a:pt x="39950" y="298"/>
                    </a:cubicBezTo>
                    <a:cubicBezTo>
                      <a:pt x="95321" y="6255"/>
                      <a:pt x="150691" y="14666"/>
                      <a:pt x="206411" y="16068"/>
                    </a:cubicBezTo>
                    <a:cubicBezTo>
                      <a:pt x="270543" y="17820"/>
                      <a:pt x="335024" y="13614"/>
                      <a:pt x="399156" y="10811"/>
                    </a:cubicBezTo>
                    <a:cubicBezTo>
                      <a:pt x="421584" y="9759"/>
                      <a:pt x="444013" y="5204"/>
                      <a:pt x="466090" y="998"/>
                    </a:cubicBezTo>
                    <a:cubicBezTo>
                      <a:pt x="482561" y="-2156"/>
                      <a:pt x="495528" y="3452"/>
                      <a:pt x="508494" y="11512"/>
                    </a:cubicBezTo>
                    <a:cubicBezTo>
                      <a:pt x="508845" y="13264"/>
                      <a:pt x="508845" y="14666"/>
                      <a:pt x="509195" y="16418"/>
                    </a:cubicBezTo>
                    <a:cubicBezTo>
                      <a:pt x="490972" y="21324"/>
                      <a:pt x="473099" y="28683"/>
                      <a:pt x="454526" y="30786"/>
                    </a:cubicBezTo>
                    <a:cubicBezTo>
                      <a:pt x="404062" y="36744"/>
                      <a:pt x="353598" y="43052"/>
                      <a:pt x="303134" y="44103"/>
                    </a:cubicBezTo>
                    <a:cubicBezTo>
                      <a:pt x="239003" y="45154"/>
                      <a:pt x="174521" y="42351"/>
                      <a:pt x="110390" y="38496"/>
                    </a:cubicBezTo>
                    <a:cubicBezTo>
                      <a:pt x="81303" y="36744"/>
                      <a:pt x="52567" y="29384"/>
                      <a:pt x="23480" y="23777"/>
                    </a:cubicBezTo>
                    <a:cubicBezTo>
                      <a:pt x="15419" y="22375"/>
                      <a:pt x="8060" y="17820"/>
                      <a:pt x="0" y="14666"/>
                    </a:cubicBezTo>
                    <a:cubicBezTo>
                      <a:pt x="701" y="13264"/>
                      <a:pt x="701" y="11862"/>
                      <a:pt x="701" y="1081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00" name="Freeform: Shape 31">
                <a:extLst>
                  <a:ext uri="{FF2B5EF4-FFF2-40B4-BE49-F238E27FC236}">
                    <a16:creationId xmlns="" xmlns:a16="http://schemas.microsoft.com/office/drawing/2014/main" id="{AA4358E1-567B-4133-A0BA-190819654BEE}"/>
                  </a:ext>
                </a:extLst>
              </p:cNvPr>
              <p:cNvSpPr/>
              <p:nvPr/>
            </p:nvSpPr>
            <p:spPr>
              <a:xfrm>
                <a:off x="7412376" y="3251947"/>
                <a:ext cx="508144" cy="42053"/>
              </a:xfrm>
              <a:custGeom>
                <a:avLst/>
                <a:gdLst>
                  <a:gd name="connsiteX0" fmla="*/ 0 w 508143"/>
                  <a:gd name="connsiteY0" fmla="*/ 10254 h 42053"/>
                  <a:gd name="connsiteX1" fmla="*/ 36096 w 508143"/>
                  <a:gd name="connsiteY1" fmla="*/ 441 h 42053"/>
                  <a:gd name="connsiteX2" fmla="*/ 180829 w 508143"/>
                  <a:gd name="connsiteY2" fmla="*/ 16912 h 42053"/>
                  <a:gd name="connsiteX3" fmla="*/ 353248 w 508143"/>
                  <a:gd name="connsiteY3" fmla="*/ 15861 h 42053"/>
                  <a:gd name="connsiteX4" fmla="*/ 479758 w 508143"/>
                  <a:gd name="connsiteY4" fmla="*/ 441 h 42053"/>
                  <a:gd name="connsiteX5" fmla="*/ 510597 w 508143"/>
                  <a:gd name="connsiteY5" fmla="*/ 5698 h 42053"/>
                  <a:gd name="connsiteX6" fmla="*/ 510947 w 508143"/>
                  <a:gd name="connsiteY6" fmla="*/ 12707 h 42053"/>
                  <a:gd name="connsiteX7" fmla="*/ 461885 w 508143"/>
                  <a:gd name="connsiteY7" fmla="*/ 26725 h 42053"/>
                  <a:gd name="connsiteX8" fmla="*/ 319605 w 508143"/>
                  <a:gd name="connsiteY8" fmla="*/ 40742 h 42053"/>
                  <a:gd name="connsiteX9" fmla="*/ 103732 w 508143"/>
                  <a:gd name="connsiteY9" fmla="*/ 34434 h 42053"/>
                  <a:gd name="connsiteX10" fmla="*/ 18574 w 508143"/>
                  <a:gd name="connsiteY10" fmla="*/ 18664 h 42053"/>
                  <a:gd name="connsiteX11" fmla="*/ 0 w 508143"/>
                  <a:gd name="connsiteY11" fmla="*/ 10254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42053">
                    <a:moveTo>
                      <a:pt x="0" y="10254"/>
                    </a:moveTo>
                    <a:cubicBezTo>
                      <a:pt x="12266" y="2194"/>
                      <a:pt x="22078" y="-1311"/>
                      <a:pt x="36096" y="441"/>
                    </a:cubicBezTo>
                    <a:cubicBezTo>
                      <a:pt x="84107" y="7100"/>
                      <a:pt x="132468" y="14810"/>
                      <a:pt x="180829" y="16912"/>
                    </a:cubicBezTo>
                    <a:cubicBezTo>
                      <a:pt x="238302" y="19365"/>
                      <a:pt x="296125" y="18664"/>
                      <a:pt x="353248" y="15861"/>
                    </a:cubicBezTo>
                    <a:cubicBezTo>
                      <a:pt x="395651" y="13758"/>
                      <a:pt x="437705" y="4997"/>
                      <a:pt x="479758" y="441"/>
                    </a:cubicBezTo>
                    <a:cubicBezTo>
                      <a:pt x="489921" y="-610"/>
                      <a:pt x="500434" y="3946"/>
                      <a:pt x="510597" y="5698"/>
                    </a:cubicBezTo>
                    <a:cubicBezTo>
                      <a:pt x="510597" y="8151"/>
                      <a:pt x="510947" y="10254"/>
                      <a:pt x="510947" y="12707"/>
                    </a:cubicBezTo>
                    <a:cubicBezTo>
                      <a:pt x="494476" y="17613"/>
                      <a:pt x="478706" y="24622"/>
                      <a:pt x="461885" y="26725"/>
                    </a:cubicBezTo>
                    <a:cubicBezTo>
                      <a:pt x="414575" y="32682"/>
                      <a:pt x="367265" y="37939"/>
                      <a:pt x="319605" y="40742"/>
                    </a:cubicBezTo>
                    <a:cubicBezTo>
                      <a:pt x="247414" y="44948"/>
                      <a:pt x="175573" y="42845"/>
                      <a:pt x="103732" y="34434"/>
                    </a:cubicBezTo>
                    <a:cubicBezTo>
                      <a:pt x="74995" y="30930"/>
                      <a:pt x="46609" y="24272"/>
                      <a:pt x="18574" y="18664"/>
                    </a:cubicBezTo>
                    <a:cubicBezTo>
                      <a:pt x="12616" y="17613"/>
                      <a:pt x="7009" y="13758"/>
                      <a:pt x="0" y="102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="" xmlns:a16="http://schemas.microsoft.com/office/drawing/2014/main" id="{4E5EC27D-5DFB-420D-9098-4475589B7ABA}"/>
                </a:ext>
              </a:extLst>
            </p:cNvPr>
            <p:cNvGrpSpPr/>
            <p:nvPr/>
          </p:nvGrpSpPr>
          <p:grpSpPr>
            <a:xfrm>
              <a:off x="4335829" y="3026004"/>
              <a:ext cx="512349" cy="637455"/>
              <a:chOff x="4335829" y="3026004"/>
              <a:chExt cx="512349" cy="637455"/>
            </a:xfrm>
            <a:solidFill>
              <a:srgbClr val="5AB4C1"/>
            </a:solidFill>
          </p:grpSpPr>
          <p:sp>
            <p:nvSpPr>
              <p:cNvPr id="89" name="Freeform: Shape 15">
                <a:extLst>
                  <a:ext uri="{FF2B5EF4-FFF2-40B4-BE49-F238E27FC236}">
                    <a16:creationId xmlns="" xmlns:a16="http://schemas.microsoft.com/office/drawing/2014/main" id="{8C4C1A28-79B4-4273-BFCF-A322C776591C}"/>
                  </a:ext>
                </a:extLst>
              </p:cNvPr>
              <p:cNvSpPr/>
              <p:nvPr/>
            </p:nvSpPr>
            <p:spPr>
              <a:xfrm>
                <a:off x="4337581" y="3491741"/>
                <a:ext cx="508144" cy="171718"/>
              </a:xfrm>
              <a:custGeom>
                <a:avLst/>
                <a:gdLst>
                  <a:gd name="connsiteX0" fmla="*/ 350 w 508143"/>
                  <a:gd name="connsiteY0" fmla="*/ 0 h 171717"/>
                  <a:gd name="connsiteX1" fmla="*/ 510246 w 508143"/>
                  <a:gd name="connsiteY1" fmla="*/ 0 h 171717"/>
                  <a:gd name="connsiteX2" fmla="*/ 509896 w 508143"/>
                  <a:gd name="connsiteY2" fmla="*/ 135271 h 171717"/>
                  <a:gd name="connsiteX3" fmla="*/ 498331 w 508143"/>
                  <a:gd name="connsiteY3" fmla="*/ 146135 h 171717"/>
                  <a:gd name="connsiteX4" fmla="*/ 413524 w 508143"/>
                  <a:gd name="connsiteY4" fmla="*/ 163657 h 171717"/>
                  <a:gd name="connsiteX5" fmla="*/ 191342 w 508143"/>
                  <a:gd name="connsiteY5" fmla="*/ 171017 h 171717"/>
                  <a:gd name="connsiteX6" fmla="*/ 26634 w 508143"/>
                  <a:gd name="connsiteY6" fmla="*/ 151392 h 171717"/>
                  <a:gd name="connsiteX7" fmla="*/ 0 w 508143"/>
                  <a:gd name="connsiteY7" fmla="*/ 116347 h 171717"/>
                  <a:gd name="connsiteX8" fmla="*/ 350 w 508143"/>
                  <a:gd name="connsiteY8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143" h="171717">
                    <a:moveTo>
                      <a:pt x="350" y="0"/>
                    </a:moveTo>
                    <a:cubicBezTo>
                      <a:pt x="170666" y="34344"/>
                      <a:pt x="339931" y="34344"/>
                      <a:pt x="510246" y="0"/>
                    </a:cubicBezTo>
                    <a:cubicBezTo>
                      <a:pt x="510246" y="43455"/>
                      <a:pt x="510597" y="89363"/>
                      <a:pt x="509896" y="135271"/>
                    </a:cubicBezTo>
                    <a:cubicBezTo>
                      <a:pt x="509896" y="139126"/>
                      <a:pt x="502887" y="145084"/>
                      <a:pt x="498331" y="146135"/>
                    </a:cubicBezTo>
                    <a:cubicBezTo>
                      <a:pt x="470296" y="152794"/>
                      <a:pt x="441910" y="159802"/>
                      <a:pt x="413524" y="163657"/>
                    </a:cubicBezTo>
                    <a:cubicBezTo>
                      <a:pt x="339931" y="173470"/>
                      <a:pt x="265637" y="173470"/>
                      <a:pt x="191342" y="171017"/>
                    </a:cubicBezTo>
                    <a:cubicBezTo>
                      <a:pt x="135972" y="169264"/>
                      <a:pt x="80602" y="165760"/>
                      <a:pt x="26634" y="151392"/>
                    </a:cubicBezTo>
                    <a:cubicBezTo>
                      <a:pt x="0" y="144032"/>
                      <a:pt x="0" y="143682"/>
                      <a:pt x="0" y="116347"/>
                    </a:cubicBezTo>
                    <a:cubicBezTo>
                      <a:pt x="350" y="76747"/>
                      <a:pt x="350" y="37147"/>
                      <a:pt x="35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90" name="Freeform: Shape 18">
                <a:extLst>
                  <a:ext uri="{FF2B5EF4-FFF2-40B4-BE49-F238E27FC236}">
                    <a16:creationId xmlns="" xmlns:a16="http://schemas.microsoft.com/office/drawing/2014/main" id="{7CA0F0E7-6AF1-460C-A21C-2C7C4E5E3B4A}"/>
                  </a:ext>
                </a:extLst>
              </p:cNvPr>
              <p:cNvSpPr/>
              <p:nvPr/>
            </p:nvSpPr>
            <p:spPr>
              <a:xfrm>
                <a:off x="4337581" y="3284979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10246 w 508143"/>
                  <a:gd name="connsiteY1" fmla="*/ 0 h 171717"/>
                  <a:gd name="connsiteX2" fmla="*/ 510246 w 508143"/>
                  <a:gd name="connsiteY2" fmla="*/ 57473 h 171717"/>
                  <a:gd name="connsiteX3" fmla="*/ 510597 w 508143"/>
                  <a:gd name="connsiteY3" fmla="*/ 126510 h 171717"/>
                  <a:gd name="connsiteX4" fmla="*/ 494476 w 508143"/>
                  <a:gd name="connsiteY4" fmla="*/ 148238 h 171717"/>
                  <a:gd name="connsiteX5" fmla="*/ 403011 w 508143"/>
                  <a:gd name="connsiteY5" fmla="*/ 165410 h 171717"/>
                  <a:gd name="connsiteX6" fmla="*/ 234447 w 508143"/>
                  <a:gd name="connsiteY6" fmla="*/ 172418 h 171717"/>
                  <a:gd name="connsiteX7" fmla="*/ 32591 w 508143"/>
                  <a:gd name="connsiteY7" fmla="*/ 153495 h 171717"/>
                  <a:gd name="connsiteX8" fmla="*/ 0 w 508143"/>
                  <a:gd name="connsiteY8" fmla="*/ 112493 h 171717"/>
                  <a:gd name="connsiteX9" fmla="*/ 0 w 508143"/>
                  <a:gd name="connsiteY9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70666" y="34694"/>
                      <a:pt x="339580" y="35044"/>
                      <a:pt x="510246" y="0"/>
                    </a:cubicBezTo>
                    <a:cubicBezTo>
                      <a:pt x="510246" y="17873"/>
                      <a:pt x="510246" y="37498"/>
                      <a:pt x="510246" y="57473"/>
                    </a:cubicBezTo>
                    <a:cubicBezTo>
                      <a:pt x="510246" y="80602"/>
                      <a:pt x="509195" y="103731"/>
                      <a:pt x="510597" y="126510"/>
                    </a:cubicBezTo>
                    <a:cubicBezTo>
                      <a:pt x="511298" y="139477"/>
                      <a:pt x="506041" y="145785"/>
                      <a:pt x="494476" y="148238"/>
                    </a:cubicBezTo>
                    <a:cubicBezTo>
                      <a:pt x="463988" y="154546"/>
                      <a:pt x="433850" y="162956"/>
                      <a:pt x="403011" y="165410"/>
                    </a:cubicBezTo>
                    <a:cubicBezTo>
                      <a:pt x="346940" y="169965"/>
                      <a:pt x="290518" y="172769"/>
                      <a:pt x="234447" y="172418"/>
                    </a:cubicBezTo>
                    <a:cubicBezTo>
                      <a:pt x="166811" y="172068"/>
                      <a:pt x="98825" y="169264"/>
                      <a:pt x="32591" y="153495"/>
                    </a:cubicBezTo>
                    <a:cubicBezTo>
                      <a:pt x="0" y="145785"/>
                      <a:pt x="0" y="145434"/>
                      <a:pt x="0" y="112493"/>
                    </a:cubicBezTo>
                    <a:cubicBezTo>
                      <a:pt x="0" y="74294"/>
                      <a:pt x="0" y="36446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91" name="Freeform: Shape 20">
                <a:extLst>
                  <a:ext uri="{FF2B5EF4-FFF2-40B4-BE49-F238E27FC236}">
                    <a16:creationId xmlns="" xmlns:a16="http://schemas.microsoft.com/office/drawing/2014/main" id="{A83585B2-8C61-4936-A139-4EDF67279587}"/>
                  </a:ext>
                </a:extLst>
              </p:cNvPr>
              <p:cNvSpPr/>
              <p:nvPr/>
            </p:nvSpPr>
            <p:spPr>
              <a:xfrm>
                <a:off x="4337931" y="3083123"/>
                <a:ext cx="508144" cy="171718"/>
              </a:xfrm>
              <a:custGeom>
                <a:avLst/>
                <a:gdLst>
                  <a:gd name="connsiteX0" fmla="*/ 0 w 508143"/>
                  <a:gd name="connsiteY0" fmla="*/ 350 h 171717"/>
                  <a:gd name="connsiteX1" fmla="*/ 510246 w 508143"/>
                  <a:gd name="connsiteY1" fmla="*/ 0 h 171717"/>
                  <a:gd name="connsiteX2" fmla="*/ 509546 w 508143"/>
                  <a:gd name="connsiteY2" fmla="*/ 134921 h 171717"/>
                  <a:gd name="connsiteX3" fmla="*/ 497630 w 508143"/>
                  <a:gd name="connsiteY3" fmla="*/ 147186 h 171717"/>
                  <a:gd name="connsiteX4" fmla="*/ 426841 w 508143"/>
                  <a:gd name="connsiteY4" fmla="*/ 162956 h 171717"/>
                  <a:gd name="connsiteX5" fmla="*/ 239353 w 508143"/>
                  <a:gd name="connsiteY5" fmla="*/ 173119 h 171717"/>
                  <a:gd name="connsiteX6" fmla="*/ 31190 w 508143"/>
                  <a:gd name="connsiteY6" fmla="*/ 153494 h 171717"/>
                  <a:gd name="connsiteX7" fmla="*/ 29788 w 508143"/>
                  <a:gd name="connsiteY7" fmla="*/ 153144 h 171717"/>
                  <a:gd name="connsiteX8" fmla="*/ 0 w 508143"/>
                  <a:gd name="connsiteY8" fmla="*/ 114946 h 171717"/>
                  <a:gd name="connsiteX9" fmla="*/ 0 w 508143"/>
                  <a:gd name="connsiteY9" fmla="*/ 35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143" h="171717">
                    <a:moveTo>
                      <a:pt x="0" y="350"/>
                    </a:moveTo>
                    <a:cubicBezTo>
                      <a:pt x="171017" y="34344"/>
                      <a:pt x="340281" y="35044"/>
                      <a:pt x="510246" y="0"/>
                    </a:cubicBezTo>
                    <a:cubicBezTo>
                      <a:pt x="510246" y="43455"/>
                      <a:pt x="510597" y="89013"/>
                      <a:pt x="509546" y="134921"/>
                    </a:cubicBezTo>
                    <a:cubicBezTo>
                      <a:pt x="509546" y="139126"/>
                      <a:pt x="502537" y="145785"/>
                      <a:pt x="497630" y="147186"/>
                    </a:cubicBezTo>
                    <a:cubicBezTo>
                      <a:pt x="474151" y="153494"/>
                      <a:pt x="450671" y="160854"/>
                      <a:pt x="426841" y="162956"/>
                    </a:cubicBezTo>
                    <a:cubicBezTo>
                      <a:pt x="364462" y="167863"/>
                      <a:pt x="301732" y="172769"/>
                      <a:pt x="239353" y="173119"/>
                    </a:cubicBezTo>
                    <a:cubicBezTo>
                      <a:pt x="169615" y="173119"/>
                      <a:pt x="99526" y="169965"/>
                      <a:pt x="31190" y="153494"/>
                    </a:cubicBezTo>
                    <a:cubicBezTo>
                      <a:pt x="30839" y="153494"/>
                      <a:pt x="30489" y="153494"/>
                      <a:pt x="29788" y="153144"/>
                    </a:cubicBezTo>
                    <a:cubicBezTo>
                      <a:pt x="0" y="145434"/>
                      <a:pt x="0" y="145434"/>
                      <a:pt x="0" y="114946"/>
                    </a:cubicBezTo>
                    <a:cubicBezTo>
                      <a:pt x="0" y="75345"/>
                      <a:pt x="0" y="36446"/>
                      <a:pt x="0" y="35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92" name="Freeform: Shape 23">
                <a:extLst>
                  <a:ext uri="{FF2B5EF4-FFF2-40B4-BE49-F238E27FC236}">
                    <a16:creationId xmlns="" xmlns:a16="http://schemas.microsoft.com/office/drawing/2014/main" id="{BDF485D7-2109-438F-8D63-9E49A763A055}"/>
                  </a:ext>
                </a:extLst>
              </p:cNvPr>
              <p:cNvSpPr/>
              <p:nvPr/>
            </p:nvSpPr>
            <p:spPr>
              <a:xfrm>
                <a:off x="4336530" y="3026004"/>
                <a:ext cx="511648" cy="63080"/>
              </a:xfrm>
              <a:custGeom>
                <a:avLst/>
                <a:gdLst>
                  <a:gd name="connsiteX0" fmla="*/ 0 w 511648"/>
                  <a:gd name="connsiteY0" fmla="*/ 34691 h 63079"/>
                  <a:gd name="connsiteX1" fmla="*/ 70439 w 511648"/>
                  <a:gd name="connsiteY1" fmla="*/ 12963 h 63079"/>
                  <a:gd name="connsiteX2" fmla="*/ 304886 w 511648"/>
                  <a:gd name="connsiteY2" fmla="*/ 1399 h 63079"/>
                  <a:gd name="connsiteX3" fmla="*/ 472398 w 511648"/>
                  <a:gd name="connsiteY3" fmla="*/ 18220 h 63079"/>
                  <a:gd name="connsiteX4" fmla="*/ 511999 w 511648"/>
                  <a:gd name="connsiteY4" fmla="*/ 30135 h 63079"/>
                  <a:gd name="connsiteX5" fmla="*/ 512349 w 511648"/>
                  <a:gd name="connsiteY5" fmla="*/ 35742 h 63079"/>
                  <a:gd name="connsiteX6" fmla="*/ 474852 w 511648"/>
                  <a:gd name="connsiteY6" fmla="*/ 47657 h 63079"/>
                  <a:gd name="connsiteX7" fmla="*/ 335375 w 511648"/>
                  <a:gd name="connsiteY7" fmla="*/ 63427 h 63079"/>
                  <a:gd name="connsiteX8" fmla="*/ 203608 w 511648"/>
                  <a:gd name="connsiteY8" fmla="*/ 64829 h 63079"/>
                  <a:gd name="connsiteX9" fmla="*/ 30138 w 511648"/>
                  <a:gd name="connsiteY9" fmla="*/ 45204 h 63079"/>
                  <a:gd name="connsiteX10" fmla="*/ 0 w 511648"/>
                  <a:gd name="connsiteY10" fmla="*/ 34691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48" h="63079">
                    <a:moveTo>
                      <a:pt x="0" y="34691"/>
                    </a:moveTo>
                    <a:cubicBezTo>
                      <a:pt x="24181" y="19972"/>
                      <a:pt x="47660" y="16818"/>
                      <a:pt x="70439" y="12963"/>
                    </a:cubicBezTo>
                    <a:cubicBezTo>
                      <a:pt x="148238" y="698"/>
                      <a:pt x="226737" y="-2106"/>
                      <a:pt x="304886" y="1399"/>
                    </a:cubicBezTo>
                    <a:cubicBezTo>
                      <a:pt x="360957" y="3852"/>
                      <a:pt x="416678" y="11562"/>
                      <a:pt x="472398" y="18220"/>
                    </a:cubicBezTo>
                    <a:cubicBezTo>
                      <a:pt x="486066" y="19972"/>
                      <a:pt x="499032" y="26280"/>
                      <a:pt x="511999" y="30135"/>
                    </a:cubicBezTo>
                    <a:cubicBezTo>
                      <a:pt x="511999" y="31887"/>
                      <a:pt x="511999" y="33990"/>
                      <a:pt x="512349" y="35742"/>
                    </a:cubicBezTo>
                    <a:cubicBezTo>
                      <a:pt x="500084" y="39948"/>
                      <a:pt x="487818" y="45905"/>
                      <a:pt x="474852" y="47657"/>
                    </a:cubicBezTo>
                    <a:cubicBezTo>
                      <a:pt x="428593" y="53965"/>
                      <a:pt x="381984" y="60273"/>
                      <a:pt x="335375" y="63427"/>
                    </a:cubicBezTo>
                    <a:cubicBezTo>
                      <a:pt x="291569" y="66231"/>
                      <a:pt x="247413" y="66231"/>
                      <a:pt x="203608" y="64829"/>
                    </a:cubicBezTo>
                    <a:cubicBezTo>
                      <a:pt x="145434" y="63077"/>
                      <a:pt x="86910" y="59923"/>
                      <a:pt x="30138" y="45204"/>
                    </a:cubicBezTo>
                    <a:cubicBezTo>
                      <a:pt x="21377" y="43452"/>
                      <a:pt x="12616" y="39247"/>
                      <a:pt x="0" y="3469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93" name="Freeform: Shape 29">
                <a:extLst>
                  <a:ext uri="{FF2B5EF4-FFF2-40B4-BE49-F238E27FC236}">
                    <a16:creationId xmlns="" xmlns:a16="http://schemas.microsoft.com/office/drawing/2014/main" id="{21CAD379-FCA1-42F9-81A3-77CD7D68DFFE}"/>
                  </a:ext>
                </a:extLst>
              </p:cNvPr>
              <p:cNvSpPr/>
              <p:nvPr/>
            </p:nvSpPr>
            <p:spPr>
              <a:xfrm>
                <a:off x="4336530" y="3455466"/>
                <a:ext cx="511648" cy="42053"/>
              </a:xfrm>
              <a:custGeom>
                <a:avLst/>
                <a:gdLst>
                  <a:gd name="connsiteX0" fmla="*/ 512349 w 511648"/>
                  <a:gd name="connsiteY0" fmla="*/ 15599 h 42053"/>
                  <a:gd name="connsiteX1" fmla="*/ 469244 w 511648"/>
                  <a:gd name="connsiteY1" fmla="*/ 28566 h 42053"/>
                  <a:gd name="connsiteX2" fmla="*/ 305587 w 511648"/>
                  <a:gd name="connsiteY2" fmla="*/ 43985 h 42053"/>
                  <a:gd name="connsiteX3" fmla="*/ 114245 w 511648"/>
                  <a:gd name="connsiteY3" fmla="*/ 38378 h 42053"/>
                  <a:gd name="connsiteX4" fmla="*/ 26283 w 511648"/>
                  <a:gd name="connsiteY4" fmla="*/ 23659 h 42053"/>
                  <a:gd name="connsiteX5" fmla="*/ 0 w 511648"/>
                  <a:gd name="connsiteY5" fmla="*/ 13497 h 42053"/>
                  <a:gd name="connsiteX6" fmla="*/ 40301 w 511648"/>
                  <a:gd name="connsiteY6" fmla="*/ 530 h 42053"/>
                  <a:gd name="connsiteX7" fmla="*/ 234797 w 511648"/>
                  <a:gd name="connsiteY7" fmla="*/ 17351 h 42053"/>
                  <a:gd name="connsiteX8" fmla="*/ 441209 w 511648"/>
                  <a:gd name="connsiteY8" fmla="*/ 6137 h 42053"/>
                  <a:gd name="connsiteX9" fmla="*/ 468894 w 511648"/>
                  <a:gd name="connsiteY9" fmla="*/ 1231 h 42053"/>
                  <a:gd name="connsiteX10" fmla="*/ 511648 w 511648"/>
                  <a:gd name="connsiteY10" fmla="*/ 11394 h 42053"/>
                  <a:gd name="connsiteX11" fmla="*/ 512349 w 511648"/>
                  <a:gd name="connsiteY11" fmla="*/ 15599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1648" h="42053">
                    <a:moveTo>
                      <a:pt x="512349" y="15599"/>
                    </a:moveTo>
                    <a:cubicBezTo>
                      <a:pt x="497981" y="20155"/>
                      <a:pt x="483963" y="26813"/>
                      <a:pt x="469244" y="28566"/>
                    </a:cubicBezTo>
                    <a:cubicBezTo>
                      <a:pt x="414926" y="34874"/>
                      <a:pt x="360256" y="42583"/>
                      <a:pt x="305587" y="43985"/>
                    </a:cubicBezTo>
                    <a:cubicBezTo>
                      <a:pt x="241806" y="45737"/>
                      <a:pt x="178026" y="42233"/>
                      <a:pt x="114245" y="38378"/>
                    </a:cubicBezTo>
                    <a:cubicBezTo>
                      <a:pt x="84807" y="36626"/>
                      <a:pt x="55370" y="29266"/>
                      <a:pt x="26283" y="23659"/>
                    </a:cubicBezTo>
                    <a:cubicBezTo>
                      <a:pt x="18223" y="22258"/>
                      <a:pt x="10864" y="17702"/>
                      <a:pt x="0" y="13497"/>
                    </a:cubicBezTo>
                    <a:cubicBezTo>
                      <a:pt x="14368" y="5086"/>
                      <a:pt x="25933" y="-1923"/>
                      <a:pt x="40301" y="530"/>
                    </a:cubicBezTo>
                    <a:cubicBezTo>
                      <a:pt x="104432" y="12796"/>
                      <a:pt x="169615" y="16300"/>
                      <a:pt x="234797" y="17351"/>
                    </a:cubicBezTo>
                    <a:cubicBezTo>
                      <a:pt x="303835" y="18403"/>
                      <a:pt x="372522" y="15950"/>
                      <a:pt x="441209" y="6137"/>
                    </a:cubicBezTo>
                    <a:cubicBezTo>
                      <a:pt x="450320" y="4735"/>
                      <a:pt x="459783" y="3334"/>
                      <a:pt x="468894" y="1231"/>
                    </a:cubicBezTo>
                    <a:cubicBezTo>
                      <a:pt x="485365" y="-2974"/>
                      <a:pt x="498331" y="4385"/>
                      <a:pt x="511648" y="11394"/>
                    </a:cubicBezTo>
                    <a:cubicBezTo>
                      <a:pt x="511999" y="12796"/>
                      <a:pt x="512349" y="14197"/>
                      <a:pt x="512349" y="15599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94" name="Freeform: Shape 32">
                <a:extLst>
                  <a:ext uri="{FF2B5EF4-FFF2-40B4-BE49-F238E27FC236}">
                    <a16:creationId xmlns="" xmlns:a16="http://schemas.microsoft.com/office/drawing/2014/main" id="{F3BCDA7E-DD17-4DE6-A8F6-C0717D67AD1A}"/>
                  </a:ext>
                </a:extLst>
              </p:cNvPr>
              <p:cNvSpPr/>
              <p:nvPr/>
            </p:nvSpPr>
            <p:spPr>
              <a:xfrm>
                <a:off x="4335829" y="3251897"/>
                <a:ext cx="511648" cy="38549"/>
              </a:xfrm>
              <a:custGeom>
                <a:avLst/>
                <a:gdLst>
                  <a:gd name="connsiteX0" fmla="*/ 0 w 511648"/>
                  <a:gd name="connsiteY0" fmla="*/ 10654 h 38548"/>
                  <a:gd name="connsiteX1" fmla="*/ 39951 w 511648"/>
                  <a:gd name="connsiteY1" fmla="*/ 1192 h 38548"/>
                  <a:gd name="connsiteX2" fmla="*/ 189590 w 511648"/>
                  <a:gd name="connsiteY2" fmla="*/ 16962 h 38548"/>
                  <a:gd name="connsiteX3" fmla="*/ 369718 w 511648"/>
                  <a:gd name="connsiteY3" fmla="*/ 14509 h 38548"/>
                  <a:gd name="connsiteX4" fmla="*/ 474852 w 511648"/>
                  <a:gd name="connsiteY4" fmla="*/ 842 h 38548"/>
                  <a:gd name="connsiteX5" fmla="*/ 513751 w 511648"/>
                  <a:gd name="connsiteY5" fmla="*/ 10654 h 38548"/>
                  <a:gd name="connsiteX6" fmla="*/ 482912 w 511648"/>
                  <a:gd name="connsiteY6" fmla="*/ 21868 h 38548"/>
                  <a:gd name="connsiteX7" fmla="*/ 338529 w 511648"/>
                  <a:gd name="connsiteY7" fmla="*/ 39390 h 38548"/>
                  <a:gd name="connsiteX8" fmla="*/ 132818 w 511648"/>
                  <a:gd name="connsiteY8" fmla="*/ 36937 h 38548"/>
                  <a:gd name="connsiteX9" fmla="*/ 24531 w 511648"/>
                  <a:gd name="connsiteY9" fmla="*/ 20116 h 38548"/>
                  <a:gd name="connsiteX10" fmla="*/ 0 w 511648"/>
                  <a:gd name="connsiteY10" fmla="*/ 10654 h 3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48" h="38548">
                    <a:moveTo>
                      <a:pt x="0" y="10654"/>
                    </a:moveTo>
                    <a:cubicBezTo>
                      <a:pt x="14368" y="842"/>
                      <a:pt x="25582" y="-560"/>
                      <a:pt x="39951" y="1192"/>
                    </a:cubicBezTo>
                    <a:cubicBezTo>
                      <a:pt x="89714" y="8201"/>
                      <a:pt x="139827" y="15210"/>
                      <a:pt x="189590" y="16962"/>
                    </a:cubicBezTo>
                    <a:cubicBezTo>
                      <a:pt x="249516" y="19065"/>
                      <a:pt x="309792" y="17312"/>
                      <a:pt x="369718" y="14509"/>
                    </a:cubicBezTo>
                    <a:cubicBezTo>
                      <a:pt x="404763" y="12757"/>
                      <a:pt x="440158" y="6799"/>
                      <a:pt x="474852" y="842"/>
                    </a:cubicBezTo>
                    <a:cubicBezTo>
                      <a:pt x="488869" y="-1612"/>
                      <a:pt x="499733" y="1192"/>
                      <a:pt x="513751" y="10654"/>
                    </a:cubicBezTo>
                    <a:cubicBezTo>
                      <a:pt x="501836" y="15210"/>
                      <a:pt x="492724" y="20466"/>
                      <a:pt x="482912" y="21868"/>
                    </a:cubicBezTo>
                    <a:cubicBezTo>
                      <a:pt x="434901" y="28527"/>
                      <a:pt x="386890" y="37638"/>
                      <a:pt x="338529" y="39390"/>
                    </a:cubicBezTo>
                    <a:cubicBezTo>
                      <a:pt x="270192" y="41843"/>
                      <a:pt x="201155" y="40091"/>
                      <a:pt x="132818" y="36937"/>
                    </a:cubicBezTo>
                    <a:cubicBezTo>
                      <a:pt x="96372" y="35185"/>
                      <a:pt x="60627" y="26424"/>
                      <a:pt x="24531" y="20116"/>
                    </a:cubicBezTo>
                    <a:cubicBezTo>
                      <a:pt x="16821" y="19065"/>
                      <a:pt x="9812" y="14509"/>
                      <a:pt x="0" y="106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1120140" y="2020613"/>
            <a:ext cx="121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NOAA-20</a:t>
            </a:r>
            <a:endParaRPr lang="en-SG" dirty="0"/>
          </a:p>
        </p:txBody>
      </p:sp>
      <p:sp>
        <p:nvSpPr>
          <p:cNvPr id="120" name="TextBox 119"/>
          <p:cNvSpPr txBox="1"/>
          <p:nvPr/>
        </p:nvSpPr>
        <p:spPr>
          <a:xfrm>
            <a:off x="7139940" y="2064220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Himawari-8</a:t>
            </a:r>
            <a:endParaRPr lang="en-SG" dirty="0"/>
          </a:p>
        </p:txBody>
      </p:sp>
      <p:sp>
        <p:nvSpPr>
          <p:cNvPr id="121" name="TextBox 120"/>
          <p:cNvSpPr txBox="1"/>
          <p:nvPr/>
        </p:nvSpPr>
        <p:spPr>
          <a:xfrm>
            <a:off x="7139940" y="3769544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TERRA</a:t>
            </a:r>
            <a:endParaRPr lang="en-SG" dirty="0"/>
          </a:p>
        </p:txBody>
      </p:sp>
      <p:sp>
        <p:nvSpPr>
          <p:cNvPr id="122" name="TextBox 121"/>
          <p:cNvSpPr txBox="1"/>
          <p:nvPr/>
        </p:nvSpPr>
        <p:spPr>
          <a:xfrm>
            <a:off x="1185018" y="3708581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AQUA</a:t>
            </a:r>
            <a:endParaRPr lang="en-SG" dirty="0"/>
          </a:p>
        </p:txBody>
      </p:sp>
      <p:sp>
        <p:nvSpPr>
          <p:cNvPr id="123" name="TextBox 122"/>
          <p:cNvSpPr txBox="1"/>
          <p:nvPr/>
        </p:nvSpPr>
        <p:spPr>
          <a:xfrm>
            <a:off x="4113324" y="4320076"/>
            <a:ext cx="165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Suomi</a:t>
            </a:r>
            <a:r>
              <a:rPr lang="en-US" dirty="0" smtClean="0"/>
              <a:t>-NPP</a:t>
            </a:r>
            <a:endParaRPr lang="en-SG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="" xmlns:a16="http://schemas.microsoft.com/office/drawing/2014/main" id="{A024A99E-32CE-4931-98DA-6ABDBD803EE9}"/>
              </a:ext>
            </a:extLst>
          </p:cNvPr>
          <p:cNvCxnSpPr>
            <a:cxnSpLocks/>
          </p:cNvCxnSpPr>
          <p:nvPr/>
        </p:nvCxnSpPr>
        <p:spPr>
          <a:xfrm>
            <a:off x="4760340" y="3199443"/>
            <a:ext cx="0" cy="991132"/>
          </a:xfrm>
          <a:prstGeom prst="line">
            <a:avLst/>
          </a:prstGeom>
          <a:noFill/>
          <a:ln w="19050" cap="flat" cmpd="sng" algn="ctr">
            <a:solidFill>
              <a:srgbClr val="196491"/>
            </a:solidFill>
            <a:prstDash val="solid"/>
            <a:miter lim="800000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9994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MC_Theme_2018">
  <a:themeElements>
    <a:clrScheme name="Custom 1">
      <a:dk1>
        <a:srgbClr val="7F7F7F"/>
      </a:dk1>
      <a:lt1>
        <a:srgbClr val="FFFFFF"/>
      </a:lt1>
      <a:dk2>
        <a:srgbClr val="5F5353"/>
      </a:dk2>
      <a:lt2>
        <a:srgbClr val="E5E1E1"/>
      </a:lt2>
      <a:accent1>
        <a:srgbClr val="809EC2"/>
      </a:accent1>
      <a:accent2>
        <a:srgbClr val="A0D565"/>
      </a:accent2>
      <a:accent3>
        <a:srgbClr val="7FC9FF"/>
      </a:accent3>
      <a:accent4>
        <a:srgbClr val="F0D67E"/>
      </a:accent4>
      <a:accent5>
        <a:srgbClr val="9C85C0"/>
      </a:accent5>
      <a:accent6>
        <a:srgbClr val="5F5F5F"/>
      </a:accent6>
      <a:hlink>
        <a:srgbClr val="0070C0"/>
      </a:hlink>
      <a:folHlink>
        <a:srgbClr val="7F7F7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MC_Theme_2018" id="{54B5CEDE-4C44-493C-8F1A-38405FAEF8D7}" vid="{4707F939-BC60-497A-B384-E1A0D897B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ASMC_Theme_2018</Template>
  <TotalTime>2134</TotalTime>
  <Words>1481</Words>
  <Application>Microsoft Office PowerPoint</Application>
  <PresentationFormat>On-screen Show (4:3)</PresentationFormat>
  <Paragraphs>319</Paragraphs>
  <Slides>34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 Unicode MS</vt:lpstr>
      <vt:lpstr>Malgun Gothic</vt:lpstr>
      <vt:lpstr>Arial</vt:lpstr>
      <vt:lpstr>Calibri</vt:lpstr>
      <vt:lpstr>Century Gothic</vt:lpstr>
      <vt:lpstr>Microsoft Sans Serif</vt:lpstr>
      <vt:lpstr>Tw Cen MT</vt:lpstr>
      <vt:lpstr>Verdana</vt:lpstr>
      <vt:lpstr>ASMC_Theme_2018</vt:lpstr>
      <vt:lpstr>Day 3 – Multi-satellite Hotspot Composite</vt:lpstr>
      <vt:lpstr>Outline</vt:lpstr>
      <vt:lpstr>Fire Hotspot Products</vt:lpstr>
      <vt:lpstr>Global Space Observation Programme</vt:lpstr>
      <vt:lpstr>Fire Hotspot Products from Different Satellites</vt:lpstr>
      <vt:lpstr>Key Limitations</vt:lpstr>
      <vt:lpstr>Geostationary Satellite Fire Hotspots</vt:lpstr>
      <vt:lpstr>Addressing Limitations with Expert Knowledge</vt:lpstr>
      <vt:lpstr>Combining Fire Hotspots from Different Satellites</vt:lpstr>
      <vt:lpstr>ASMC Multi-Sat Fire Detection Product</vt:lpstr>
      <vt:lpstr>How it works ?</vt:lpstr>
      <vt:lpstr>Quiz: Real fire or false detection ? </vt:lpstr>
      <vt:lpstr>Answer: Real fire or false detection ? </vt:lpstr>
      <vt:lpstr>PowerPoint Presentation</vt:lpstr>
      <vt:lpstr>False Alarms due to Sun Glint</vt:lpstr>
      <vt:lpstr>Removal of False Alarms due to Sun Glint</vt:lpstr>
      <vt:lpstr>Regridding</vt:lpstr>
      <vt:lpstr>Temporal Aggregation</vt:lpstr>
      <vt:lpstr>PowerPoint Presentation</vt:lpstr>
      <vt:lpstr>Logistics Regression</vt:lpstr>
      <vt:lpstr>Sample Product</vt:lpstr>
      <vt:lpstr>Product Tuning &amp; Verification</vt:lpstr>
      <vt:lpstr>Examples of Label Tagging</vt:lpstr>
      <vt:lpstr>PowerPoint Presentation</vt:lpstr>
      <vt:lpstr>PowerPoint Presentation</vt:lpstr>
      <vt:lpstr>PowerPoint Presentation</vt:lpstr>
      <vt:lpstr>12 Oct 2019</vt:lpstr>
      <vt:lpstr>12 Oct 2019</vt:lpstr>
      <vt:lpstr>Limitations</vt:lpstr>
      <vt:lpstr>Future Plans</vt:lpstr>
      <vt:lpstr>Case Studies</vt:lpstr>
      <vt:lpstr>Discussion with Users</vt:lpstr>
      <vt:lpstr>PowerPoint Presentation</vt:lpstr>
      <vt:lpstr>PowerPoint Presentation</vt:lpstr>
    </vt:vector>
  </TitlesOfParts>
  <Company>WOG 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Songhan WONG</dc:creator>
  <cp:lastModifiedBy>Wong Songhan</cp:lastModifiedBy>
  <cp:revision>944</cp:revision>
  <dcterms:created xsi:type="dcterms:W3CDTF">2018-04-19T05:56:42Z</dcterms:created>
  <dcterms:modified xsi:type="dcterms:W3CDTF">2020-03-16T08:08:40Z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9331f7-95a2-472a-92bc-d73219eb516b_Enabled">
    <vt:lpwstr>True</vt:lpwstr>
  </property>
  <property fmtid="{D5CDD505-2E9C-101B-9397-08002B2CF9AE}" pid="3" name="MSIP_Label_3f9331f7-95a2-472a-92bc-d73219eb516b_SiteId">
    <vt:lpwstr>0b11c524-9a1c-4e1b-84cb-6336aefc2243</vt:lpwstr>
  </property>
  <property fmtid="{D5CDD505-2E9C-101B-9397-08002B2CF9AE}" pid="4" name="MSIP_Label_3f9331f7-95a2-472a-92bc-d73219eb516b_Owner">
    <vt:lpwstr>WONG_Songhan@nea.gov.sg</vt:lpwstr>
  </property>
  <property fmtid="{D5CDD505-2E9C-101B-9397-08002B2CF9AE}" pid="5" name="MSIP_Label_3f9331f7-95a2-472a-92bc-d73219eb516b_SetDate">
    <vt:lpwstr>2020-01-06T06:15:56.1939566Z</vt:lpwstr>
  </property>
  <property fmtid="{D5CDD505-2E9C-101B-9397-08002B2CF9AE}" pid="6" name="MSIP_Label_3f9331f7-95a2-472a-92bc-d73219eb516b_Name">
    <vt:lpwstr>CONFIDENTIAL</vt:lpwstr>
  </property>
  <property fmtid="{D5CDD505-2E9C-101B-9397-08002B2CF9AE}" pid="7" name="MSIP_Label_3f9331f7-95a2-472a-92bc-d73219eb516b_Application">
    <vt:lpwstr>Microsoft Azure Information Protection</vt:lpwstr>
  </property>
  <property fmtid="{D5CDD505-2E9C-101B-9397-08002B2CF9AE}" pid="8" name="MSIP_Label_3f9331f7-95a2-472a-92bc-d73219eb516b_ActionId">
    <vt:lpwstr>c5cc72d0-3f11-4b73-8480-ad91d3f17d0f</vt:lpwstr>
  </property>
  <property fmtid="{D5CDD505-2E9C-101B-9397-08002B2CF9AE}" pid="9" name="MSIP_Label_3f9331f7-95a2-472a-92bc-d73219eb516b_Extended_MSFT_Method">
    <vt:lpwstr>Automatic</vt:lpwstr>
  </property>
  <property fmtid="{D5CDD505-2E9C-101B-9397-08002B2CF9AE}" pid="10" name="MSIP_Label_4f288355-fb4c-44cd-b9ca-40cfc2aee5f8_Enabled">
    <vt:lpwstr>True</vt:lpwstr>
  </property>
  <property fmtid="{D5CDD505-2E9C-101B-9397-08002B2CF9AE}" pid="11" name="MSIP_Label_4f288355-fb4c-44cd-b9ca-40cfc2aee5f8_SiteId">
    <vt:lpwstr>0b11c524-9a1c-4e1b-84cb-6336aefc2243</vt:lpwstr>
  </property>
  <property fmtid="{D5CDD505-2E9C-101B-9397-08002B2CF9AE}" pid="12" name="MSIP_Label_4f288355-fb4c-44cd-b9ca-40cfc2aee5f8_Owner">
    <vt:lpwstr>WONG_Songhan@nea.gov.sg</vt:lpwstr>
  </property>
  <property fmtid="{D5CDD505-2E9C-101B-9397-08002B2CF9AE}" pid="13" name="MSIP_Label_4f288355-fb4c-44cd-b9ca-40cfc2aee5f8_SetDate">
    <vt:lpwstr>2020-01-06T06:15:56.1939566Z</vt:lpwstr>
  </property>
  <property fmtid="{D5CDD505-2E9C-101B-9397-08002B2CF9AE}" pid="14" name="MSIP_Label_4f288355-fb4c-44cd-b9ca-40cfc2aee5f8_Name">
    <vt:lpwstr>NON-SENSITIVE</vt:lpwstr>
  </property>
  <property fmtid="{D5CDD505-2E9C-101B-9397-08002B2CF9AE}" pid="15" name="MSIP_Label_4f288355-fb4c-44cd-b9ca-40cfc2aee5f8_Application">
    <vt:lpwstr>Microsoft Azure Information Protection</vt:lpwstr>
  </property>
  <property fmtid="{D5CDD505-2E9C-101B-9397-08002B2CF9AE}" pid="16" name="MSIP_Label_4f288355-fb4c-44cd-b9ca-40cfc2aee5f8_ActionId">
    <vt:lpwstr>c5cc72d0-3f11-4b73-8480-ad91d3f17d0f</vt:lpwstr>
  </property>
  <property fmtid="{D5CDD505-2E9C-101B-9397-08002B2CF9AE}" pid="17" name="MSIP_Label_4f288355-fb4c-44cd-b9ca-40cfc2aee5f8_Parent">
    <vt:lpwstr>3f9331f7-95a2-472a-92bc-d73219eb516b</vt:lpwstr>
  </property>
  <property fmtid="{D5CDD505-2E9C-101B-9397-08002B2CF9AE}" pid="18" name="MSIP_Label_4f288355-fb4c-44cd-b9ca-40cfc2aee5f8_Extended_MSFT_Method">
    <vt:lpwstr>Automatic</vt:lpwstr>
  </property>
  <property fmtid="{D5CDD505-2E9C-101B-9397-08002B2CF9AE}" pid="19" name="Sensitivity">
    <vt:lpwstr>CONFIDENTIAL NON-SENSITIVE</vt:lpwstr>
  </property>
</Properties>
</file>